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18"/>
  </p:notesMasterIdLst>
  <p:handoutMasterIdLst>
    <p:handoutMasterId r:id="rId19"/>
  </p:handoutMasterIdLst>
  <p:sldIdLst>
    <p:sldId id="969" r:id="rId2"/>
    <p:sldId id="982" r:id="rId3"/>
    <p:sldId id="1096" r:id="rId4"/>
    <p:sldId id="1106" r:id="rId5"/>
    <p:sldId id="1097" r:id="rId6"/>
    <p:sldId id="1037" r:id="rId7"/>
    <p:sldId id="1109" r:id="rId8"/>
    <p:sldId id="1049" r:id="rId9"/>
    <p:sldId id="1111" r:id="rId10"/>
    <p:sldId id="1112" r:id="rId11"/>
    <p:sldId id="1114" r:id="rId12"/>
    <p:sldId id="1113" r:id="rId13"/>
    <p:sldId id="1103" r:id="rId14"/>
    <p:sldId id="1116" r:id="rId15"/>
    <p:sldId id="1110" r:id="rId16"/>
    <p:sldId id="1115" r:id="rId17"/>
  </p:sldIdLst>
  <p:sldSz cx="10693400" cy="7561263"/>
  <p:notesSz cx="6797675" cy="9928225"/>
  <p:defaultTextStyle>
    <a:defPPr>
      <a:defRPr lang="de-DE"/>
    </a:defPPr>
    <a:lvl1pPr algn="l" rtl="0" fontAlgn="base">
      <a:lnSpc>
        <a:spcPct val="120000"/>
      </a:lnSpc>
      <a:spcBef>
        <a:spcPct val="6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20000"/>
      </a:lnSpc>
      <a:spcBef>
        <a:spcPct val="6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20000"/>
      </a:lnSpc>
      <a:spcBef>
        <a:spcPct val="6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20000"/>
      </a:lnSpc>
      <a:spcBef>
        <a:spcPct val="6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20000"/>
      </a:lnSpc>
      <a:spcBef>
        <a:spcPct val="6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CC0000"/>
    <a:srgbClr val="FFFF00"/>
    <a:srgbClr val="508200"/>
    <a:srgbClr val="000000"/>
    <a:srgbClr val="FFFFFF"/>
    <a:srgbClr val="333333"/>
    <a:srgbClr val="33CCF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8" autoAdjust="0"/>
    <p:restoredTop sz="99682" autoAdjust="0"/>
  </p:normalViewPr>
  <p:slideViewPr>
    <p:cSldViewPr snapToGrid="0" snapToObjects="1">
      <p:cViewPr varScale="1">
        <p:scale>
          <a:sx n="96" d="100"/>
          <a:sy n="96" d="100"/>
        </p:scale>
        <p:origin x="-126" y="-96"/>
      </p:cViewPr>
      <p:guideLst>
        <p:guide orient="horz" pos="3901"/>
        <p:guide orient="horz" pos="4451"/>
        <p:guide orient="horz" pos="1202"/>
        <p:guide orient="horz" pos="3697"/>
        <p:guide orient="horz" pos="4309"/>
        <p:guide orient="horz" pos="1247"/>
        <p:guide orient="horz" pos="906"/>
        <p:guide pos="3493"/>
        <p:guide pos="6510"/>
        <p:guide pos="3368"/>
        <p:guide pos="3244"/>
        <p:guide pos="227"/>
      </p:guideLst>
    </p:cSldViewPr>
  </p:slideViewPr>
  <p:outlineViewPr>
    <p:cViewPr>
      <p:scale>
        <a:sx n="33" d="100"/>
        <a:sy n="33" d="100"/>
      </p:scale>
      <p:origin x="48" y="12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718"/>
    </p:cViewPr>
  </p:sorterViewPr>
  <p:notesViewPr>
    <p:cSldViewPr snapToGrid="0" snapToObjects="1">
      <p:cViewPr varScale="1">
        <p:scale>
          <a:sx n="55" d="100"/>
          <a:sy n="55" d="100"/>
        </p:scale>
        <p:origin x="-1956" y="-102"/>
      </p:cViewPr>
      <p:guideLst>
        <p:guide orient="horz" pos="3127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_KRIOS-Consulting\Projekte-2010\2003%20-%20SWMS-SM\2003-E%20-%20Monitoring-Werkzeug\2003-E-StrategieMonitoring-Tool-2010-11-17-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_KRIOS-Consulting\Projekte-2010\2003%20-%20SWMS-SM\2003-E%20-%20Monitoring-Werkzeug\2003-E-StrategieMonitoring-Tool-2010-11-17-V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_KRIOS-Consulting\Projekte-2010\2003%20-%20SWMS-SM\2003-E%20-%20Monitoring-Werkzeug\2003-E-StrategieMonitoring-Tool-2010-11-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6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Nullszenario 2009-2020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Nullszenario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GuV!$I$3:$T$3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GuV!$I$4:$T$4</c:f>
              <c:numCache>
                <c:formatCode>#,##0.0</c:formatCode>
                <c:ptCount val="12"/>
                <c:pt idx="0">
                  <c:v>26.060995679999792</c:v>
                </c:pt>
                <c:pt idx="1">
                  <c:v>14.503513167593667</c:v>
                </c:pt>
                <c:pt idx="2">
                  <c:v>12.497210164759105</c:v>
                </c:pt>
                <c:pt idx="3">
                  <c:v>6.4258366926218304</c:v>
                </c:pt>
                <c:pt idx="4">
                  <c:v>5.2437773729092214</c:v>
                </c:pt>
                <c:pt idx="5">
                  <c:v>5.2139790092445537</c:v>
                </c:pt>
                <c:pt idx="6">
                  <c:v>4.3445721288608175</c:v>
                </c:pt>
                <c:pt idx="7">
                  <c:v>3.3822494428721939</c:v>
                </c:pt>
                <c:pt idx="8">
                  <c:v>2.3626461952175064</c:v>
                </c:pt>
                <c:pt idx="9">
                  <c:v>1.5338432997807558</c:v>
                </c:pt>
                <c:pt idx="10">
                  <c:v>0.20306759097036328</c:v>
                </c:pt>
                <c:pt idx="11">
                  <c:v>-1.1163766912731035</c:v>
                </c:pt>
              </c:numCache>
            </c:numRef>
          </c:val>
        </c:ser>
        <c:marker val="1"/>
        <c:axId val="66048384"/>
        <c:axId val="57496320"/>
      </c:lineChart>
      <c:catAx>
        <c:axId val="66048384"/>
        <c:scaling>
          <c:orientation val="minMax"/>
        </c:scaling>
        <c:axPos val="b"/>
        <c:numFmt formatCode="General" sourceLinked="1"/>
        <c:tickLblPos val="nextTo"/>
        <c:crossAx val="57496320"/>
        <c:crosses val="autoZero"/>
        <c:auto val="1"/>
        <c:lblAlgn val="ctr"/>
        <c:lblOffset val="100"/>
      </c:catAx>
      <c:valAx>
        <c:axId val="57496320"/>
        <c:scaling>
          <c:orientation val="minMax"/>
        </c:scaling>
        <c:axPos val="l"/>
        <c:majorGridlines/>
        <c:numFmt formatCode="#,##0" sourceLinked="0"/>
        <c:tickLblPos val="nextTo"/>
        <c:crossAx val="66048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738387484957919"/>
          <c:y val="0.9156562549621059"/>
          <c:w val="0.23994930146498647"/>
          <c:h val="3.826418655550843E-2"/>
        </c:manualLayout>
      </c:layout>
      <c:overlay val="1"/>
    </c:legend>
    <c:plotVisOnly val="1"/>
    <c:dispBlanksAs val="zero"/>
  </c:chart>
  <c:txPr>
    <a:bodyPr/>
    <a:lstStyle/>
    <a:p>
      <a:pPr>
        <a:defRPr sz="1400"/>
      </a:pPr>
      <a:endParaRPr lang="de-DE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18"/>
  <c:chart>
    <c:title>
      <c:tx>
        <c:rich>
          <a:bodyPr/>
          <a:lstStyle/>
          <a:p>
            <a:pPr>
              <a:defRPr sz="1400"/>
            </a:pPr>
            <a:r>
              <a:rPr lang="de-DE" sz="1400" dirty="0"/>
              <a:t>EBT-Beiträge der strategischen Projekte nach  </a:t>
            </a:r>
            <a:r>
              <a:rPr lang="de-DE" sz="1400" dirty="0" smtClean="0"/>
              <a:t>Geschäftsfeldern 2009-2020</a:t>
            </a:r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 smtClean="0"/>
              <a:t>(Kumulierte Darstellung)</a:t>
            </a:r>
            <a:endParaRPr lang="de-DE" sz="1400" dirty="0"/>
          </a:p>
        </c:rich>
      </c:tx>
      <c:layout/>
    </c:title>
    <c:plotArea>
      <c:layout/>
      <c:lineChart>
        <c:grouping val="stacked"/>
        <c:ser>
          <c:idx val="2"/>
          <c:order val="0"/>
          <c:tx>
            <c:v>Projekte Verkehr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ÜBERSICHT!$I$3:$T$3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ÜBERSICHT!$I$18:$T$18</c:f>
              <c:numCache>
                <c:formatCode>0.0</c:formatCode>
                <c:ptCount val="12"/>
                <c:pt idx="0">
                  <c:v>0</c:v>
                </c:pt>
                <c:pt idx="1">
                  <c:v>-0.3541962372187919</c:v>
                </c:pt>
                <c:pt idx="2">
                  <c:v>-0.43238651380389947</c:v>
                </c:pt>
                <c:pt idx="3">
                  <c:v>-0.823475953916049</c:v>
                </c:pt>
                <c:pt idx="4">
                  <c:v>-0.63076877783677043</c:v>
                </c:pt>
                <c:pt idx="5">
                  <c:v>-7.1598845703262345E-2</c:v>
                </c:pt>
                <c:pt idx="6">
                  <c:v>0.46205488804614431</c:v>
                </c:pt>
                <c:pt idx="7">
                  <c:v>1.0101451479809684</c:v>
                </c:pt>
                <c:pt idx="8">
                  <c:v>1.583395145636294</c:v>
                </c:pt>
                <c:pt idx="9">
                  <c:v>3.0094396708448987</c:v>
                </c:pt>
                <c:pt idx="10">
                  <c:v>3.2777524613026294</c:v>
                </c:pt>
                <c:pt idx="11">
                  <c:v>3.5646374477196923</c:v>
                </c:pt>
              </c:numCache>
            </c:numRef>
          </c:val>
        </c:ser>
        <c:ser>
          <c:idx val="3"/>
          <c:order val="1"/>
          <c:tx>
            <c:v>Projekte Erzeugung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ÜBERSICHT!$I$3:$T$3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ÜBERSICHT!$I$19:$T$19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-0.41085046465273861</c:v>
                </c:pt>
                <c:pt idx="3">
                  <c:v>-0.15785201916027841</c:v>
                </c:pt>
                <c:pt idx="4">
                  <c:v>0.23298829778025099</c:v>
                </c:pt>
                <c:pt idx="5">
                  <c:v>1.9687937141617311</c:v>
                </c:pt>
                <c:pt idx="6">
                  <c:v>3.246598575182555</c:v>
                </c:pt>
                <c:pt idx="7">
                  <c:v>4.3773503837110104</c:v>
                </c:pt>
                <c:pt idx="8">
                  <c:v>5.5947551642847557</c:v>
                </c:pt>
                <c:pt idx="9">
                  <c:v>6.887964493956801</c:v>
                </c:pt>
                <c:pt idx="10">
                  <c:v>7.9472788094201645</c:v>
                </c:pt>
                <c:pt idx="11">
                  <c:v>9.0743080554543685</c:v>
                </c:pt>
              </c:numCache>
            </c:numRef>
          </c:val>
        </c:ser>
        <c:ser>
          <c:idx val="4"/>
          <c:order val="2"/>
          <c:tx>
            <c:v>Projekte Netze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ÜBERSICHT!$I$3:$T$3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ÜBERSICHT!$I$20:$T$20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0.69605011721263477</c:v>
                </c:pt>
                <c:pt idx="3">
                  <c:v>0.6314968845595047</c:v>
                </c:pt>
                <c:pt idx="4">
                  <c:v>0.7394574433905251</c:v>
                </c:pt>
                <c:pt idx="5">
                  <c:v>1.4141831055648089</c:v>
                </c:pt>
                <c:pt idx="6">
                  <c:v>1.5488627219278641</c:v>
                </c:pt>
                <c:pt idx="7">
                  <c:v>1.6907647219018644</c:v>
                </c:pt>
                <c:pt idx="8">
                  <c:v>1.8407271042600697</c:v>
                </c:pt>
                <c:pt idx="9">
                  <c:v>2.0087502119431981</c:v>
                </c:pt>
                <c:pt idx="10">
                  <c:v>2.3883796203775778</c:v>
                </c:pt>
                <c:pt idx="11">
                  <c:v>2.6633417919788736</c:v>
                </c:pt>
              </c:numCache>
            </c:numRef>
          </c:val>
        </c:ser>
        <c:ser>
          <c:idx val="5"/>
          <c:order val="3"/>
          <c:tx>
            <c:v>Projekte Vertrieb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ÜBERSICHT!$I$3:$T$3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ÜBERSICHT!$I$21:$T$21</c:f>
              <c:numCache>
                <c:formatCode>0.0</c:formatCode>
                <c:ptCount val="12"/>
                <c:pt idx="0">
                  <c:v>0</c:v>
                </c:pt>
                <c:pt idx="1">
                  <c:v>-4.1093628639999995</c:v>
                </c:pt>
                <c:pt idx="2">
                  <c:v>-3.1470360764132947</c:v>
                </c:pt>
                <c:pt idx="3">
                  <c:v>-1.0985705435319246</c:v>
                </c:pt>
                <c:pt idx="4">
                  <c:v>1.3634264753274354</c:v>
                </c:pt>
                <c:pt idx="5">
                  <c:v>2.6535752163133934</c:v>
                </c:pt>
                <c:pt idx="6">
                  <c:v>4.0608424866807979</c:v>
                </c:pt>
                <c:pt idx="7">
                  <c:v>5.4652417820408177</c:v>
                </c:pt>
                <c:pt idx="8">
                  <c:v>7.1078518210254149</c:v>
                </c:pt>
                <c:pt idx="9">
                  <c:v>8.375823829733994</c:v>
                </c:pt>
                <c:pt idx="10">
                  <c:v>9.0159974461507133</c:v>
                </c:pt>
                <c:pt idx="11">
                  <c:v>9.7179366763358388</c:v>
                </c:pt>
              </c:numCache>
            </c:numRef>
          </c:val>
        </c:ser>
        <c:marker val="1"/>
        <c:axId val="57539968"/>
        <c:axId val="57762560"/>
      </c:lineChart>
      <c:catAx>
        <c:axId val="57539968"/>
        <c:scaling>
          <c:orientation val="minMax"/>
        </c:scaling>
        <c:axPos val="b"/>
        <c:numFmt formatCode="General" sourceLinked="1"/>
        <c:tickLblPos val="nextTo"/>
        <c:crossAx val="57762560"/>
        <c:crosses val="autoZero"/>
        <c:auto val="1"/>
        <c:lblAlgn val="ctr"/>
        <c:lblOffset val="100"/>
      </c:catAx>
      <c:valAx>
        <c:axId val="57762560"/>
        <c:scaling>
          <c:orientation val="minMax"/>
        </c:scaling>
        <c:axPos val="l"/>
        <c:majorGridlines/>
        <c:numFmt formatCode="0" sourceLinked="0"/>
        <c:tickLblPos val="nextTo"/>
        <c:crossAx val="57539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2290765582503557E-2"/>
          <c:y val="0.92787915706256185"/>
          <c:w val="0.75647499662888185"/>
          <c:h val="3.8270716160479966E-2"/>
        </c:manualLayout>
      </c:layout>
      <c:overlay val="1"/>
    </c:legend>
    <c:plotVisOnly val="1"/>
    <c:dispBlanksAs val="zero"/>
  </c:chart>
  <c:txPr>
    <a:bodyPr/>
    <a:lstStyle/>
    <a:p>
      <a:pPr>
        <a:defRPr sz="1400"/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6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Nullszenario vs. Zielszenario  2009-2020</a:t>
            </a:r>
          </a:p>
        </c:rich>
      </c:tx>
      <c:layout/>
    </c:title>
    <c:plotArea>
      <c:layout/>
      <c:lineChart>
        <c:grouping val="standard"/>
        <c:ser>
          <c:idx val="2"/>
          <c:order val="1"/>
          <c:tx>
            <c:v>Zielszenario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GuV!$I$3:$T$3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GuV!$I$170:$T$170</c:f>
              <c:numCache>
                <c:formatCode>#,##0.0</c:formatCode>
                <c:ptCount val="12"/>
                <c:pt idx="0">
                  <c:v>26.060995679999792</c:v>
                </c:pt>
                <c:pt idx="1">
                  <c:v>10.03995406637477</c:v>
                </c:pt>
                <c:pt idx="2">
                  <c:v>9.5956119328720888</c:v>
                </c:pt>
                <c:pt idx="3">
                  <c:v>5.3685819387976563</c:v>
                </c:pt>
                <c:pt idx="4">
                  <c:v>7.4281944113224654</c:v>
                </c:pt>
                <c:pt idx="5">
                  <c:v>11.903548576589071</c:v>
                </c:pt>
                <c:pt idx="6">
                  <c:v>14.680585332813166</c:v>
                </c:pt>
                <c:pt idx="7">
                  <c:v>17.054396083077222</c:v>
                </c:pt>
                <c:pt idx="8">
                  <c:v>19.715361565448699</c:v>
                </c:pt>
                <c:pt idx="9">
                  <c:v>23.171073715398297</c:v>
                </c:pt>
                <c:pt idx="10">
                  <c:v>24.202668263740964</c:v>
                </c:pt>
                <c:pt idx="11">
                  <c:v>25.267702911276604</c:v>
                </c:pt>
              </c:numCache>
            </c:numRef>
          </c:val>
        </c:ser>
        <c:ser>
          <c:idx val="0"/>
          <c:order val="0"/>
          <c:tx>
            <c:v>Nullszenario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GuV!$I$3:$T$3</c:f>
              <c:numCache>
                <c:formatCode>General</c:formatCode>
                <c:ptCount val="12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</c:numCache>
            </c:numRef>
          </c:cat>
          <c:val>
            <c:numRef>
              <c:f>GuV!$I$4:$T$4</c:f>
              <c:numCache>
                <c:formatCode>#,##0.0</c:formatCode>
                <c:ptCount val="12"/>
                <c:pt idx="0">
                  <c:v>26.060995679999792</c:v>
                </c:pt>
                <c:pt idx="1">
                  <c:v>14.503513167593667</c:v>
                </c:pt>
                <c:pt idx="2">
                  <c:v>12.497210164759105</c:v>
                </c:pt>
                <c:pt idx="3">
                  <c:v>6.4258366926218304</c:v>
                </c:pt>
                <c:pt idx="4">
                  <c:v>5.2437773729092214</c:v>
                </c:pt>
                <c:pt idx="5">
                  <c:v>5.2139790092445537</c:v>
                </c:pt>
                <c:pt idx="6">
                  <c:v>4.3445721288608175</c:v>
                </c:pt>
                <c:pt idx="7">
                  <c:v>3.3822494428721939</c:v>
                </c:pt>
                <c:pt idx="8">
                  <c:v>2.3626461952175064</c:v>
                </c:pt>
                <c:pt idx="9">
                  <c:v>1.5338432997807558</c:v>
                </c:pt>
                <c:pt idx="10">
                  <c:v>0.20306759097036328</c:v>
                </c:pt>
                <c:pt idx="11">
                  <c:v>-1.1163766912731035</c:v>
                </c:pt>
              </c:numCache>
            </c:numRef>
          </c:val>
        </c:ser>
        <c:marker val="1"/>
        <c:axId val="57541376"/>
        <c:axId val="57542912"/>
      </c:lineChart>
      <c:catAx>
        <c:axId val="57541376"/>
        <c:scaling>
          <c:orientation val="minMax"/>
        </c:scaling>
        <c:axPos val="b"/>
        <c:numFmt formatCode="General" sourceLinked="1"/>
        <c:tickLblPos val="nextTo"/>
        <c:crossAx val="57542912"/>
        <c:crosses val="autoZero"/>
        <c:auto val="1"/>
        <c:lblAlgn val="ctr"/>
        <c:lblOffset val="100"/>
      </c:catAx>
      <c:valAx>
        <c:axId val="57542912"/>
        <c:scaling>
          <c:orientation val="minMax"/>
        </c:scaling>
        <c:axPos val="l"/>
        <c:majorGridlines/>
        <c:numFmt formatCode="#,##0" sourceLinked="0"/>
        <c:tickLblPos val="nextTo"/>
        <c:crossAx val="575413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976706269433627"/>
          <c:y val="0.90841180809590549"/>
          <c:w val="0.41189538966347666"/>
          <c:h val="5.775887877247745E-2"/>
        </c:manualLayout>
      </c:layout>
      <c:overlay val="1"/>
    </c:legend>
    <c:plotVisOnly val="1"/>
    <c:dispBlanksAs val="zero"/>
  </c:chart>
  <c:txPr>
    <a:bodyPr/>
    <a:lstStyle/>
    <a:p>
      <a:pPr>
        <a:defRPr sz="1400"/>
      </a:pPr>
      <a:endParaRPr lang="de-DE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0.00211</cdr:x>
      <cdr:y>0</cdr:y>
    </cdr:from>
    <cdr:to>
      <cdr:x>0.12814</cdr:x>
      <cdr:y>0.06417</cdr:y>
    </cdr:to>
    <cdr:sp macro="" textlink="">
      <cdr:nvSpPr>
        <cdr:cNvPr id="2" name="Textfeld 7"/>
        <cdr:cNvSpPr txBox="1"/>
      </cdr:nvSpPr>
      <cdr:spPr>
        <a:xfrm xmlns:a="http://schemas.openxmlformats.org/drawingml/2006/main">
          <a:off x="21004" y="0"/>
          <a:ext cx="1256765" cy="318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36000" tIns="36000" rIns="36000" bIns="36000" rtlCol="0">
          <a:noAutofit/>
        </a:bodyPr>
        <a:lstStyle xmlns:a="http://schemas.openxmlformats.org/drawingml/2006/main">
          <a:defPPr>
            <a:defRPr lang="de-DE"/>
          </a:defPPr>
          <a:lvl1pPr algn="l" rtl="0" fontAlgn="base">
            <a:lnSpc>
              <a:spcPct val="120000"/>
            </a:lnSpc>
            <a:spcBef>
              <a:spcPct val="60000"/>
            </a:spcBef>
            <a:spcAft>
              <a:spcPct val="0"/>
            </a:spcAft>
            <a:buChar char="•"/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lnSpc>
              <a:spcPct val="120000"/>
            </a:lnSpc>
            <a:spcBef>
              <a:spcPct val="60000"/>
            </a:spcBef>
            <a:spcAft>
              <a:spcPct val="0"/>
            </a:spcAft>
            <a:buChar char="•"/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lnSpc>
              <a:spcPct val="120000"/>
            </a:lnSpc>
            <a:spcBef>
              <a:spcPct val="60000"/>
            </a:spcBef>
            <a:spcAft>
              <a:spcPct val="0"/>
            </a:spcAft>
            <a:buChar char="•"/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lnSpc>
              <a:spcPct val="120000"/>
            </a:lnSpc>
            <a:spcBef>
              <a:spcPct val="60000"/>
            </a:spcBef>
            <a:spcAft>
              <a:spcPct val="0"/>
            </a:spcAft>
            <a:buChar char="•"/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lnSpc>
              <a:spcPct val="120000"/>
            </a:lnSpc>
            <a:spcBef>
              <a:spcPct val="60000"/>
            </a:spcBef>
            <a:spcAft>
              <a:spcPct val="0"/>
            </a:spcAft>
            <a:buChar char="•"/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ts val="800"/>
            </a:spcBef>
            <a:buNone/>
          </a:pPr>
          <a:r>
            <a:rPr lang="de-DE" sz="1400" dirty="0" smtClean="0"/>
            <a:t>EBT (Mio. €)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t" anchorCtr="0" compatLnSpc="1">
            <a:prstTxWarp prst="textNoShape">
              <a:avLst/>
            </a:prstTxWarp>
          </a:bodyPr>
          <a:lstStyle>
            <a:lvl1pPr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30" y="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t" anchorCtr="0" compatLnSpc="1">
            <a:prstTxWarp prst="textNoShape">
              <a:avLst/>
            </a:prstTxWarp>
          </a:bodyPr>
          <a:lstStyle>
            <a:lvl1pPr algn="r"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317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b" anchorCtr="0" compatLnSpc="1">
            <a:prstTxWarp prst="textNoShape">
              <a:avLst/>
            </a:prstTxWarp>
          </a:bodyPr>
          <a:lstStyle>
            <a:lvl1pPr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30" y="943317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b" anchorCtr="0" compatLnSpc="1">
            <a:prstTxWarp prst="textNoShape">
              <a:avLst/>
            </a:prstTxWarp>
          </a:bodyPr>
          <a:lstStyle>
            <a:lvl1pPr algn="r"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fld id="{B9F6DAC9-284D-49BB-AE7B-B4126A80CE9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90352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t" anchorCtr="0" compatLnSpc="1">
            <a:prstTxWarp prst="textNoShape">
              <a:avLst/>
            </a:prstTxWarp>
          </a:bodyPr>
          <a:lstStyle>
            <a:lvl1pPr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30" y="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t" anchorCtr="0" compatLnSpc="1">
            <a:prstTxWarp prst="textNoShape">
              <a:avLst/>
            </a:prstTxWarp>
          </a:bodyPr>
          <a:lstStyle>
            <a:lvl1pPr algn="r"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3113" y="746125"/>
            <a:ext cx="5259387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86" y="4714190"/>
            <a:ext cx="4984108" cy="446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317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b" anchorCtr="0" compatLnSpc="1">
            <a:prstTxWarp prst="textNoShape">
              <a:avLst/>
            </a:prstTxWarp>
          </a:bodyPr>
          <a:lstStyle>
            <a:lvl1pPr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30" y="9433172"/>
            <a:ext cx="2946247" cy="495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3" tIns="45817" rIns="91633" bIns="45817" numCol="1" anchor="b" anchorCtr="0" compatLnSpc="1">
            <a:prstTxWarp prst="textNoShape">
              <a:avLst/>
            </a:prstTxWarp>
          </a:bodyPr>
          <a:lstStyle>
            <a:lvl1pPr algn="r" defTabSz="916155">
              <a:lnSpc>
                <a:spcPct val="100000"/>
              </a:lnSpc>
              <a:spcBef>
                <a:spcPct val="0"/>
              </a:spcBef>
              <a:buFontTx/>
              <a:buNone/>
              <a:defRPr sz="1000">
                <a:latin typeface="Times New Roman" pitchFamily="18" charset="0"/>
              </a:defRPr>
            </a:lvl1pPr>
          </a:lstStyle>
          <a:p>
            <a:fld id="{A25EEC9D-6128-40F1-925C-F4394F4231F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2609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3E415-D516-4A84-B20B-A058CCBF9C99}" type="slidenum">
              <a:rPr lang="de-DE"/>
              <a:pPr/>
              <a:t>0</a:t>
            </a:fld>
            <a:endParaRPr lang="de-DE"/>
          </a:p>
        </p:txBody>
      </p:sp>
      <p:sp>
        <p:nvSpPr>
          <p:cNvPr id="147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246E0-BC95-47C8-AAEF-CFE56DC0ED4C}" type="slidenum">
              <a:rPr lang="de-DE"/>
              <a:pPr/>
              <a:t>1</a:t>
            </a:fld>
            <a:endParaRPr lang="de-DE"/>
          </a:p>
        </p:txBody>
      </p:sp>
      <p:sp>
        <p:nvSpPr>
          <p:cNvPr id="147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62563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ECDD50-3615-429D-87F9-E00485D33CC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246E0-BC95-47C8-AAEF-CFE56DC0ED4C}" type="slidenum">
              <a:rPr lang="de-DE"/>
              <a:pPr/>
              <a:t>4</a:t>
            </a:fld>
            <a:endParaRPr lang="de-DE"/>
          </a:p>
        </p:txBody>
      </p:sp>
      <p:sp>
        <p:nvSpPr>
          <p:cNvPr id="147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62563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65E75-427C-4BD5-938B-ED1E16B00A74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9938" y="746125"/>
            <a:ext cx="5259387" cy="3721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65E75-427C-4BD5-938B-ED1E16B00A74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EEC9D-6128-40F1-925C-F4394F4231F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246E0-BC95-47C8-AAEF-CFE56DC0ED4C}" type="slidenum">
              <a:rPr lang="de-DE"/>
              <a:pPr/>
              <a:t>12</a:t>
            </a:fld>
            <a:endParaRPr lang="de-DE"/>
          </a:p>
        </p:txBody>
      </p:sp>
      <p:sp>
        <p:nvSpPr>
          <p:cNvPr id="147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und 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 userDrawn="1">
            <p:ph type="ctrTitle"/>
          </p:nvPr>
        </p:nvSpPr>
        <p:spPr>
          <a:xfrm>
            <a:off x="720000" y="1918799"/>
            <a:ext cx="7350574" cy="3885653"/>
          </a:xfrm>
        </p:spPr>
        <p:txBody>
          <a:bodyPr lIns="36000" tIns="36000" rIns="36000" bIns="36000" anchor="t" anchorCtr="0"/>
          <a:lstStyle>
            <a:lvl1pPr algn="l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366019" name="Rectangle 3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720000" y="720000"/>
            <a:ext cx="7350574" cy="1080000"/>
          </a:xfrm>
          <a:noFill/>
        </p:spPr>
        <p:txBody>
          <a:bodyPr lIns="36000" tIns="36000" rIns="36000" bIns="36000" anchor="t" anchorCtr="0"/>
          <a:lstStyle>
            <a:lvl1pPr marL="0" indent="88900" algn="l">
              <a:spcBef>
                <a:spcPct val="0"/>
              </a:spcBef>
              <a:buFontTx/>
              <a:buNone/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-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1152000" y="1267724"/>
            <a:ext cx="450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1152000" y="1807725"/>
            <a:ext cx="4500000" cy="2340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08038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832000" y="1822406"/>
            <a:ext cx="4500000" cy="2340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832000" y="1267724"/>
            <a:ext cx="450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60000" y="1807725"/>
            <a:ext cx="720000" cy="234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1152000" y="4327724"/>
            <a:ext cx="4500000" cy="2340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08038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" name="Textplatzhalter 17"/>
          <p:cNvSpPr>
            <a:spLocks noGrp="1"/>
          </p:cNvSpPr>
          <p:nvPr>
            <p:ph type="body" sz="quarter" idx="17"/>
          </p:nvPr>
        </p:nvSpPr>
        <p:spPr>
          <a:xfrm>
            <a:off x="5832000" y="4327724"/>
            <a:ext cx="4500000" cy="2340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9"/>
          </p:nvPr>
        </p:nvSpPr>
        <p:spPr>
          <a:xfrm>
            <a:off x="360000" y="6703724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Textplatzhalter 13"/>
          <p:cNvSpPr>
            <a:spLocks noGrp="1"/>
          </p:cNvSpPr>
          <p:nvPr>
            <p:ph type="body" sz="quarter" idx="20"/>
          </p:nvPr>
        </p:nvSpPr>
        <p:spPr>
          <a:xfrm>
            <a:off x="360000" y="4327724"/>
            <a:ext cx="720000" cy="234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ekt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idx="19"/>
          </p:nvPr>
        </p:nvSpPr>
        <p:spPr>
          <a:xfrm>
            <a:off x="360000" y="6690472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20"/>
          </p:nvPr>
        </p:nvSpPr>
        <p:spPr>
          <a:xfrm>
            <a:off x="360000" y="1254472"/>
            <a:ext cx="1943100" cy="1296000"/>
          </a:xfrm>
          <a:solidFill>
            <a:schemeClr val="accent1"/>
          </a:solidFill>
        </p:spPr>
        <p:txBody>
          <a:bodyPr anchor="ctr" anchorCtr="0"/>
          <a:lstStyle>
            <a:lvl1pPr marL="0" indent="3175" algn="ctr">
              <a:spcBef>
                <a:spcPts val="700"/>
              </a:spcBef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21"/>
          </p:nvPr>
        </p:nvSpPr>
        <p:spPr>
          <a:xfrm>
            <a:off x="360000" y="2621943"/>
            <a:ext cx="1943100" cy="1296000"/>
          </a:xfrm>
          <a:solidFill>
            <a:schemeClr val="accent1"/>
          </a:solidFill>
        </p:spPr>
        <p:txBody>
          <a:bodyPr anchor="ctr" anchorCtr="0"/>
          <a:lstStyle>
            <a:lvl1pPr marL="0" indent="3175" algn="ctr">
              <a:spcBef>
                <a:spcPts val="700"/>
              </a:spcBef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22"/>
          </p:nvPr>
        </p:nvSpPr>
        <p:spPr>
          <a:xfrm>
            <a:off x="360000" y="3991002"/>
            <a:ext cx="1943100" cy="1296000"/>
          </a:xfrm>
          <a:solidFill>
            <a:schemeClr val="accent1"/>
          </a:solidFill>
        </p:spPr>
        <p:txBody>
          <a:bodyPr anchor="ctr" anchorCtr="0"/>
          <a:lstStyle>
            <a:lvl1pPr marL="0" indent="3175" algn="ctr">
              <a:spcBef>
                <a:spcPts val="700"/>
              </a:spcBef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2"/>
          <p:cNvSpPr>
            <a:spLocks noGrp="1"/>
          </p:cNvSpPr>
          <p:nvPr>
            <p:ph type="body" sz="quarter" idx="23"/>
          </p:nvPr>
        </p:nvSpPr>
        <p:spPr>
          <a:xfrm>
            <a:off x="360000" y="5358472"/>
            <a:ext cx="1943100" cy="1296000"/>
          </a:xfrm>
          <a:solidFill>
            <a:schemeClr val="accent1"/>
          </a:solidFill>
        </p:spPr>
        <p:txBody>
          <a:bodyPr anchor="ctr" anchorCtr="0"/>
          <a:lstStyle>
            <a:lvl1pPr marL="0" indent="3175" algn="ctr">
              <a:spcBef>
                <a:spcPts val="700"/>
              </a:spcBef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4"/>
          </p:nvPr>
        </p:nvSpPr>
        <p:spPr>
          <a:xfrm>
            <a:off x="2384735" y="1254472"/>
            <a:ext cx="7919728" cy="1296771"/>
          </a:xfrm>
        </p:spPr>
        <p:txBody>
          <a:bodyPr/>
          <a:lstStyle>
            <a:lvl1pPr marL="265113" indent="-179388">
              <a:lnSpc>
                <a:spcPct val="120000"/>
              </a:lnSpc>
              <a:spcBef>
                <a:spcPts val="700"/>
              </a:spcBef>
              <a:buSzPct val="100000"/>
              <a:buFont typeface="Arial" pitchFamily="34" charset="0"/>
              <a:buChar char="•"/>
              <a:defRPr sz="1400"/>
            </a:lvl1pPr>
            <a:lvl2pPr marL="542925" indent="-185738">
              <a:lnSpc>
                <a:spcPct val="120000"/>
              </a:lnSpc>
              <a:spcBef>
                <a:spcPts val="700"/>
              </a:spcBef>
              <a:defRPr sz="1400"/>
            </a:lvl2pPr>
            <a:lvl3pPr marL="808038" indent="-185738">
              <a:lnSpc>
                <a:spcPct val="120000"/>
              </a:lnSpc>
              <a:spcBef>
                <a:spcPts val="70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25"/>
          </p:nvPr>
        </p:nvSpPr>
        <p:spPr>
          <a:xfrm>
            <a:off x="2384735" y="2621172"/>
            <a:ext cx="7919728" cy="1296771"/>
          </a:xfrm>
        </p:spPr>
        <p:txBody>
          <a:bodyPr/>
          <a:lstStyle>
            <a:lvl1pPr marL="265113" indent="-179388">
              <a:lnSpc>
                <a:spcPct val="120000"/>
              </a:lnSpc>
              <a:spcBef>
                <a:spcPts val="700"/>
              </a:spcBef>
              <a:buSzPct val="100000"/>
              <a:buFont typeface="Arial" pitchFamily="34" charset="0"/>
              <a:buChar char="•"/>
              <a:defRPr sz="1400"/>
            </a:lvl1pPr>
            <a:lvl2pPr marL="542925" indent="-185738">
              <a:lnSpc>
                <a:spcPct val="120000"/>
              </a:lnSpc>
              <a:spcBef>
                <a:spcPts val="700"/>
              </a:spcBef>
              <a:defRPr sz="1400"/>
            </a:lvl2pPr>
            <a:lvl3pPr marL="808038" indent="-185738">
              <a:lnSpc>
                <a:spcPct val="120000"/>
              </a:lnSpc>
              <a:spcBef>
                <a:spcPts val="70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7"/>
          <p:cNvSpPr>
            <a:spLocks noGrp="1"/>
          </p:cNvSpPr>
          <p:nvPr>
            <p:ph type="body" sz="quarter" idx="26"/>
          </p:nvPr>
        </p:nvSpPr>
        <p:spPr>
          <a:xfrm>
            <a:off x="2384735" y="3990231"/>
            <a:ext cx="7919728" cy="1296771"/>
          </a:xfrm>
        </p:spPr>
        <p:txBody>
          <a:bodyPr/>
          <a:lstStyle>
            <a:lvl1pPr marL="276225" indent="-184150">
              <a:lnSpc>
                <a:spcPct val="120000"/>
              </a:lnSpc>
              <a:spcBef>
                <a:spcPts val="700"/>
              </a:spcBef>
              <a:buSzPct val="100000"/>
              <a:buFont typeface="Arial" pitchFamily="34" charset="0"/>
              <a:buChar char="•"/>
              <a:defRPr sz="1400"/>
            </a:lvl1pPr>
            <a:lvl2pPr marL="542925" indent="-185738">
              <a:lnSpc>
                <a:spcPct val="120000"/>
              </a:lnSpc>
              <a:spcBef>
                <a:spcPts val="700"/>
              </a:spcBef>
              <a:tabLst/>
              <a:defRPr sz="1400"/>
            </a:lvl2pPr>
            <a:lvl3pPr marL="808038" indent="-185738">
              <a:lnSpc>
                <a:spcPct val="120000"/>
              </a:lnSpc>
              <a:spcBef>
                <a:spcPts val="70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7"/>
          <p:cNvSpPr>
            <a:spLocks noGrp="1"/>
          </p:cNvSpPr>
          <p:nvPr>
            <p:ph type="body" sz="quarter" idx="27"/>
          </p:nvPr>
        </p:nvSpPr>
        <p:spPr>
          <a:xfrm>
            <a:off x="2384735" y="5357701"/>
            <a:ext cx="7919728" cy="1296771"/>
          </a:xfrm>
        </p:spPr>
        <p:txBody>
          <a:bodyPr/>
          <a:lstStyle>
            <a:lvl1pPr marL="265113" indent="-179388">
              <a:lnSpc>
                <a:spcPct val="120000"/>
              </a:lnSpc>
              <a:spcBef>
                <a:spcPts val="700"/>
              </a:spcBef>
              <a:buSzPct val="100000"/>
              <a:buFont typeface="Arial" pitchFamily="34" charset="0"/>
              <a:buChar char="•"/>
              <a:defRPr sz="1400"/>
            </a:lvl1pPr>
            <a:lvl2pPr marL="542925" indent="-173038">
              <a:lnSpc>
                <a:spcPct val="120000"/>
              </a:lnSpc>
              <a:spcBef>
                <a:spcPts val="700"/>
              </a:spcBef>
              <a:defRPr sz="1400"/>
            </a:lvl2pPr>
            <a:lvl3pPr marL="808038" indent="-168275" defTabSz="901700">
              <a:lnSpc>
                <a:spcPct val="120000"/>
              </a:lnSpc>
              <a:spcBef>
                <a:spcPts val="70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0" name="Inhaltsplatzhalter 2"/>
          <p:cNvSpPr>
            <a:spLocks noGrp="1"/>
          </p:cNvSpPr>
          <p:nvPr>
            <p:ph idx="19"/>
          </p:nvPr>
        </p:nvSpPr>
        <p:spPr>
          <a:xfrm>
            <a:off x="360000" y="6690472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1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363" y="1254472"/>
            <a:ext cx="1439636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2" name="Textplatzhalter 13"/>
          <p:cNvSpPr>
            <a:spLocks noGrp="1"/>
          </p:cNvSpPr>
          <p:nvPr>
            <p:ph type="body" sz="quarter" idx="20"/>
          </p:nvPr>
        </p:nvSpPr>
        <p:spPr>
          <a:xfrm>
            <a:off x="1866162" y="1254472"/>
            <a:ext cx="2772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3" name="Textplatzhalter 13"/>
          <p:cNvSpPr>
            <a:spLocks noGrp="1"/>
          </p:cNvSpPr>
          <p:nvPr>
            <p:ph type="body" sz="quarter" idx="21"/>
          </p:nvPr>
        </p:nvSpPr>
        <p:spPr>
          <a:xfrm>
            <a:off x="4699710" y="1254472"/>
            <a:ext cx="2772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4" name="Textplatzhalter 13"/>
          <p:cNvSpPr>
            <a:spLocks noGrp="1"/>
          </p:cNvSpPr>
          <p:nvPr>
            <p:ph type="body" sz="quarter" idx="22"/>
          </p:nvPr>
        </p:nvSpPr>
        <p:spPr>
          <a:xfrm>
            <a:off x="7569646" y="1254472"/>
            <a:ext cx="2772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5" name="Textplatzhalter 13"/>
          <p:cNvSpPr>
            <a:spLocks noGrp="1"/>
          </p:cNvSpPr>
          <p:nvPr>
            <p:ph type="body" sz="quarter" idx="23"/>
          </p:nvPr>
        </p:nvSpPr>
        <p:spPr>
          <a:xfrm>
            <a:off x="360363" y="1801716"/>
            <a:ext cx="1439636" cy="90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6" name="Textplatzhalter 13"/>
          <p:cNvSpPr>
            <a:spLocks noGrp="1"/>
          </p:cNvSpPr>
          <p:nvPr>
            <p:ph type="body" sz="quarter" idx="24"/>
          </p:nvPr>
        </p:nvSpPr>
        <p:spPr>
          <a:xfrm>
            <a:off x="360363" y="3771789"/>
            <a:ext cx="1439636" cy="90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7" name="Textplatzhalter 13"/>
          <p:cNvSpPr>
            <a:spLocks noGrp="1"/>
          </p:cNvSpPr>
          <p:nvPr>
            <p:ph type="body" sz="quarter" idx="25"/>
          </p:nvPr>
        </p:nvSpPr>
        <p:spPr>
          <a:xfrm>
            <a:off x="360363" y="4756826"/>
            <a:ext cx="1439636" cy="90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8" name="Textplatzhalter 13"/>
          <p:cNvSpPr>
            <a:spLocks noGrp="1"/>
          </p:cNvSpPr>
          <p:nvPr>
            <p:ph type="body" sz="quarter" idx="26"/>
          </p:nvPr>
        </p:nvSpPr>
        <p:spPr>
          <a:xfrm>
            <a:off x="360363" y="5741864"/>
            <a:ext cx="1439636" cy="90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9" name="Textplatzhalter 13"/>
          <p:cNvSpPr>
            <a:spLocks noGrp="1"/>
          </p:cNvSpPr>
          <p:nvPr>
            <p:ph type="body" sz="quarter" idx="27"/>
          </p:nvPr>
        </p:nvSpPr>
        <p:spPr>
          <a:xfrm>
            <a:off x="360363" y="2786752"/>
            <a:ext cx="1439636" cy="900000"/>
          </a:xfrm>
          <a:solidFill>
            <a:schemeClr val="accent2"/>
          </a:solidFill>
        </p:spPr>
        <p:txBody>
          <a:bodyPr lIns="36000" anchor="ctr"/>
          <a:lstStyle>
            <a:lvl1pPr marL="0" indent="0" algn="ctr">
              <a:spcBef>
                <a:spcPts val="600"/>
              </a:spcBef>
              <a:buNone/>
              <a:defRPr sz="1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1" name="Textplatzhalter 17"/>
          <p:cNvSpPr>
            <a:spLocks noGrp="1"/>
          </p:cNvSpPr>
          <p:nvPr>
            <p:ph type="body" sz="quarter" idx="28"/>
          </p:nvPr>
        </p:nvSpPr>
        <p:spPr>
          <a:xfrm>
            <a:off x="1866162" y="180171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2" name="Textplatzhalter 17"/>
          <p:cNvSpPr>
            <a:spLocks noGrp="1"/>
          </p:cNvSpPr>
          <p:nvPr>
            <p:ph type="body" sz="quarter" idx="29"/>
          </p:nvPr>
        </p:nvSpPr>
        <p:spPr>
          <a:xfrm>
            <a:off x="1866162" y="2786752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3" name="Textplatzhalter 17"/>
          <p:cNvSpPr>
            <a:spLocks noGrp="1"/>
          </p:cNvSpPr>
          <p:nvPr>
            <p:ph type="body" sz="quarter" idx="30"/>
          </p:nvPr>
        </p:nvSpPr>
        <p:spPr>
          <a:xfrm>
            <a:off x="1866162" y="3771789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4" name="Textplatzhalter 17"/>
          <p:cNvSpPr>
            <a:spLocks noGrp="1"/>
          </p:cNvSpPr>
          <p:nvPr>
            <p:ph type="body" sz="quarter" idx="31"/>
          </p:nvPr>
        </p:nvSpPr>
        <p:spPr>
          <a:xfrm>
            <a:off x="1866162" y="475682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5" name="Textplatzhalter 17"/>
          <p:cNvSpPr>
            <a:spLocks noGrp="1"/>
          </p:cNvSpPr>
          <p:nvPr>
            <p:ph type="body" sz="quarter" idx="32"/>
          </p:nvPr>
        </p:nvSpPr>
        <p:spPr>
          <a:xfrm>
            <a:off x="1866162" y="5741864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6" name="Textplatzhalter 17"/>
          <p:cNvSpPr>
            <a:spLocks noGrp="1"/>
          </p:cNvSpPr>
          <p:nvPr>
            <p:ph type="body" sz="quarter" idx="33"/>
          </p:nvPr>
        </p:nvSpPr>
        <p:spPr>
          <a:xfrm>
            <a:off x="4699710" y="180171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7" name="Textplatzhalter 17"/>
          <p:cNvSpPr>
            <a:spLocks noGrp="1"/>
          </p:cNvSpPr>
          <p:nvPr>
            <p:ph type="body" sz="quarter" idx="34"/>
          </p:nvPr>
        </p:nvSpPr>
        <p:spPr>
          <a:xfrm>
            <a:off x="4699710" y="2786752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8" name="Textplatzhalter 17"/>
          <p:cNvSpPr>
            <a:spLocks noGrp="1"/>
          </p:cNvSpPr>
          <p:nvPr>
            <p:ph type="body" sz="quarter" idx="35"/>
          </p:nvPr>
        </p:nvSpPr>
        <p:spPr>
          <a:xfrm>
            <a:off x="4699710" y="3771789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9" name="Textplatzhalter 17"/>
          <p:cNvSpPr>
            <a:spLocks noGrp="1"/>
          </p:cNvSpPr>
          <p:nvPr>
            <p:ph type="body" sz="quarter" idx="36"/>
          </p:nvPr>
        </p:nvSpPr>
        <p:spPr>
          <a:xfrm>
            <a:off x="4699710" y="475682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0" name="Textplatzhalter 17"/>
          <p:cNvSpPr>
            <a:spLocks noGrp="1"/>
          </p:cNvSpPr>
          <p:nvPr>
            <p:ph type="body" sz="quarter" idx="37"/>
          </p:nvPr>
        </p:nvSpPr>
        <p:spPr>
          <a:xfrm>
            <a:off x="4699710" y="5741864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1" name="Textplatzhalter 17"/>
          <p:cNvSpPr>
            <a:spLocks noGrp="1"/>
          </p:cNvSpPr>
          <p:nvPr>
            <p:ph type="body" sz="quarter" idx="38"/>
          </p:nvPr>
        </p:nvSpPr>
        <p:spPr>
          <a:xfrm>
            <a:off x="7569646" y="180171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2" name="Textplatzhalter 17"/>
          <p:cNvSpPr>
            <a:spLocks noGrp="1"/>
          </p:cNvSpPr>
          <p:nvPr>
            <p:ph type="body" sz="quarter" idx="39"/>
          </p:nvPr>
        </p:nvSpPr>
        <p:spPr>
          <a:xfrm>
            <a:off x="7569646" y="2786752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3" name="Textplatzhalter 17"/>
          <p:cNvSpPr>
            <a:spLocks noGrp="1"/>
          </p:cNvSpPr>
          <p:nvPr>
            <p:ph type="body" sz="quarter" idx="40"/>
          </p:nvPr>
        </p:nvSpPr>
        <p:spPr>
          <a:xfrm>
            <a:off x="7569646" y="3771789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4" name="Textplatzhalter 17"/>
          <p:cNvSpPr>
            <a:spLocks noGrp="1"/>
          </p:cNvSpPr>
          <p:nvPr>
            <p:ph type="body" sz="quarter" idx="41"/>
          </p:nvPr>
        </p:nvSpPr>
        <p:spPr>
          <a:xfrm>
            <a:off x="7569646" y="4756826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5" name="Textplatzhalter 17"/>
          <p:cNvSpPr>
            <a:spLocks noGrp="1"/>
          </p:cNvSpPr>
          <p:nvPr>
            <p:ph type="body" sz="quarter" idx="42"/>
          </p:nvPr>
        </p:nvSpPr>
        <p:spPr>
          <a:xfrm>
            <a:off x="7569646" y="5741864"/>
            <a:ext cx="2772000" cy="900000"/>
          </a:xfrm>
        </p:spPr>
        <p:txBody>
          <a:bodyPr lIns="36000" rIns="36000"/>
          <a:lstStyle>
            <a:lvl1pPr marL="269875" indent="-184150">
              <a:lnSpc>
                <a:spcPct val="120000"/>
              </a:lnSpc>
              <a:spcBef>
                <a:spcPts val="600"/>
              </a:spcBef>
              <a:buSzPct val="100000"/>
              <a:buFont typeface="Arial" pitchFamily="34" charset="0"/>
              <a:buChar char="•"/>
              <a:defRPr sz="1200"/>
            </a:lvl1pPr>
            <a:lvl2pPr marL="450850" indent="-184150">
              <a:lnSpc>
                <a:spcPct val="120000"/>
              </a:lnSpc>
              <a:spcBef>
                <a:spcPts val="0"/>
              </a:spcBef>
              <a:defRPr sz="1400"/>
            </a:lvl2pPr>
            <a:lvl3pPr marL="270000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  <a:defRPr sz="1400"/>
            </a:lvl3pPr>
            <a:lvl4pPr>
              <a:lnSpc>
                <a:spcPct val="120000"/>
              </a:lnSpc>
              <a:spcBef>
                <a:spcPts val="1152"/>
              </a:spcBef>
              <a:defRPr sz="1600"/>
            </a:lvl4pPr>
            <a:lvl5pPr>
              <a:lnSpc>
                <a:spcPct val="120000"/>
              </a:lnSpc>
              <a:spcBef>
                <a:spcPts val="1152"/>
              </a:spcBef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0"/>
          </p:nvPr>
        </p:nvSpPr>
        <p:spPr>
          <a:xfrm>
            <a:off x="360000" y="6491692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720000" y="1800000"/>
            <a:ext cx="9252000" cy="720000"/>
          </a:xfrm>
          <a:solidFill>
            <a:schemeClr val="accent3"/>
          </a:solidFill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 b="1"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0"/>
          </p:nvPr>
        </p:nvSpPr>
        <p:spPr>
          <a:xfrm>
            <a:off x="720000" y="2520000"/>
            <a:ext cx="9252000" cy="720000"/>
          </a:xfrm>
          <a:noFill/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1"/>
          </p:nvPr>
        </p:nvSpPr>
        <p:spPr>
          <a:xfrm>
            <a:off x="720000" y="3240000"/>
            <a:ext cx="9252000" cy="720000"/>
          </a:xfrm>
          <a:noFill/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2"/>
          </p:nvPr>
        </p:nvSpPr>
        <p:spPr>
          <a:xfrm>
            <a:off x="720000" y="3960000"/>
            <a:ext cx="9252000" cy="720000"/>
          </a:xfrm>
          <a:noFill/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3"/>
          </p:nvPr>
        </p:nvSpPr>
        <p:spPr>
          <a:xfrm>
            <a:off x="720000" y="4680000"/>
            <a:ext cx="9252000" cy="720000"/>
          </a:xfrm>
          <a:noFill/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4"/>
          </p:nvPr>
        </p:nvSpPr>
        <p:spPr>
          <a:xfrm>
            <a:off x="720000" y="5400000"/>
            <a:ext cx="9252000" cy="720000"/>
          </a:xfrm>
          <a:noFill/>
        </p:spPr>
        <p:txBody>
          <a:bodyPr lIns="36000" anchor="ctr" anchorCtr="0"/>
          <a:lstStyle>
            <a:lvl1pPr marL="450000" indent="-27000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Char char="•"/>
              <a:defRPr/>
            </a:lvl1pPr>
            <a:lvl2pPr marL="720000" indent="-179388">
              <a:lnSpc>
                <a:spcPct val="200000"/>
              </a:lnSpc>
              <a:spcBef>
                <a:spcPts val="1800"/>
              </a:spcBef>
              <a:buFont typeface="Arial" pitchFamily="34" charset="0"/>
              <a:buChar char="–"/>
              <a:defRPr/>
            </a:lvl2pPr>
            <a:lvl3pPr marL="808038" indent="-180000">
              <a:lnSpc>
                <a:spcPct val="120000"/>
              </a:lnSpc>
              <a:spcBef>
                <a:spcPts val="11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zw.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180000">
              <a:lnSpc>
                <a:spcPct val="120000"/>
              </a:lnSpc>
              <a:spcBef>
                <a:spcPts val="600"/>
              </a:spcBef>
              <a:buSzPct val="120000"/>
              <a:buFont typeface="Arial" pitchFamily="34" charset="0"/>
              <a:buChar char="•"/>
              <a:defRPr/>
            </a:lvl1pPr>
            <a:lvl2pPr marL="542925" indent="-185738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–"/>
              <a:defRPr/>
            </a:lvl2pPr>
            <a:lvl3pPr marL="808038" indent="-185738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 sz="18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0"/>
          </p:nvPr>
        </p:nvSpPr>
        <p:spPr>
          <a:xfrm>
            <a:off x="360000" y="6584456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2fach ohne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360000" y="1794471"/>
            <a:ext cx="4860000" cy="46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08038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472000" y="1794085"/>
            <a:ext cx="4860000" cy="46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10000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472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4"/>
          </p:nvPr>
        </p:nvSpPr>
        <p:spPr>
          <a:xfrm>
            <a:off x="360000" y="6531448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g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360000" y="1794471"/>
            <a:ext cx="4860000" cy="46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08038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472000" y="1794471"/>
            <a:ext cx="4860000" cy="46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10000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472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Gleichschenkliges Dreieck 6"/>
          <p:cNvSpPr/>
          <p:nvPr userDrawn="1"/>
        </p:nvSpPr>
        <p:spPr bwMode="auto">
          <a:xfrm rot="5400000">
            <a:off x="3006000" y="4059153"/>
            <a:ext cx="4680000" cy="180000"/>
          </a:xfrm>
          <a:prstGeom prst="triangle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800" tIns="50400" rIns="100800" bIns="504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idx="14"/>
          </p:nvPr>
        </p:nvSpPr>
        <p:spPr>
          <a:xfrm>
            <a:off x="360000" y="6531448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2fach mit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360000" y="1794473"/>
            <a:ext cx="4860000" cy="37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08038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472000" y="1794473"/>
            <a:ext cx="4860000" cy="37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10000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472000" y="125447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idx="15"/>
          </p:nvPr>
        </p:nvSpPr>
        <p:spPr>
          <a:xfrm>
            <a:off x="360000" y="6451936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7" name="Textplatzhalter 21"/>
          <p:cNvSpPr>
            <a:spLocks noGrp="1"/>
          </p:cNvSpPr>
          <p:nvPr>
            <p:ph type="body" sz="quarter" idx="17"/>
          </p:nvPr>
        </p:nvSpPr>
        <p:spPr>
          <a:xfrm>
            <a:off x="361850" y="5768774"/>
            <a:ext cx="9970150" cy="648000"/>
          </a:xfrm>
          <a:solidFill>
            <a:schemeClr val="accent2"/>
          </a:solidFill>
        </p:spPr>
        <p:txBody>
          <a:bodyPr lIns="36000" anchor="ctr" anchorCtr="1"/>
          <a:lstStyle>
            <a:lvl1pPr marL="0" indent="0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genüberstellung 2fach mit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000" y="1267724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360000" y="1807724"/>
            <a:ext cx="4860000" cy="37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08038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472000" y="1807724"/>
            <a:ext cx="4860000" cy="3780000"/>
          </a:xfrm>
        </p:spPr>
        <p:txBody>
          <a:bodyPr lIns="36000"/>
          <a:lstStyle>
            <a:lvl1pPr marL="27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•"/>
              <a:defRPr sz="1600"/>
            </a:lvl1pPr>
            <a:lvl2pPr marL="540000" indent="-180000">
              <a:lnSpc>
                <a:spcPct val="125000"/>
              </a:lnSpc>
              <a:spcBef>
                <a:spcPts val="600"/>
              </a:spcBef>
              <a:buFont typeface="Arial" pitchFamily="34" charset="0"/>
              <a:buChar char="–"/>
              <a:defRPr sz="1600"/>
            </a:lvl2pPr>
            <a:lvl3pPr marL="810000" indent="-180000">
              <a:lnSpc>
                <a:spcPct val="125000"/>
              </a:lnSpc>
              <a:spcBef>
                <a:spcPts val="60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472000" y="1267724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idx="15"/>
          </p:nvPr>
        </p:nvSpPr>
        <p:spPr>
          <a:xfrm>
            <a:off x="360000" y="6531448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9" name="Textplatzhalter 21"/>
          <p:cNvSpPr>
            <a:spLocks noGrp="1"/>
          </p:cNvSpPr>
          <p:nvPr>
            <p:ph type="body" sz="quarter" idx="14"/>
          </p:nvPr>
        </p:nvSpPr>
        <p:spPr>
          <a:xfrm>
            <a:off x="360000" y="5847448"/>
            <a:ext cx="4860000" cy="648000"/>
          </a:xfrm>
          <a:prstGeom prst="ellipse">
            <a:avLst/>
          </a:prstGeom>
          <a:solidFill>
            <a:schemeClr val="accent2"/>
          </a:solidFill>
        </p:spPr>
        <p:txBody>
          <a:bodyPr lIns="0" rIns="0" anchor="ctr" anchorCtr="1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gray">
          <a:xfrm rot="10800000">
            <a:off x="368913" y="5644392"/>
            <a:ext cx="4770174" cy="1440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>
              <a:spcBef>
                <a:spcPts val="800"/>
              </a:spcBef>
            </a:pPr>
            <a:endParaRPr lang="en-US" sz="1600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6"/>
          </p:nvPr>
        </p:nvSpPr>
        <p:spPr>
          <a:xfrm>
            <a:off x="5472000" y="5847448"/>
            <a:ext cx="4860000" cy="648000"/>
          </a:xfrm>
          <a:prstGeom prst="ellipse">
            <a:avLst/>
          </a:prstGeom>
          <a:solidFill>
            <a:schemeClr val="accent2"/>
          </a:solidFill>
        </p:spPr>
        <p:txBody>
          <a:bodyPr lIns="0" rIns="0" anchor="ctr" anchorCtr="1"/>
          <a:lstStyle>
            <a:lvl1pPr marL="0" indent="0" algn="ctr">
              <a:spcBef>
                <a:spcPts val="800"/>
              </a:spcBef>
              <a:buNone/>
              <a:defRPr sz="16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</p:txBody>
      </p:sp>
      <p:sp>
        <p:nvSpPr>
          <p:cNvPr id="13" name="AutoShape 7"/>
          <p:cNvSpPr>
            <a:spLocks noChangeArrowheads="1"/>
          </p:cNvSpPr>
          <p:nvPr userDrawn="1"/>
        </p:nvSpPr>
        <p:spPr bwMode="gray">
          <a:xfrm rot="10800000">
            <a:off x="5555538" y="5644392"/>
            <a:ext cx="4770174" cy="1440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>
              <a:spcBef>
                <a:spcPts val="800"/>
              </a:spcBef>
            </a:pPr>
            <a:endParaRPr lang="en-US" sz="1600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3fach mit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1254472"/>
            <a:ext cx="3168000" cy="468313"/>
          </a:xfrm>
          <a:solidFill>
            <a:schemeClr val="accent1"/>
          </a:solidFill>
          <a:ln>
            <a:noFill/>
          </a:ln>
        </p:spPr>
        <p:txBody>
          <a:bodyPr lIns="36000" anchor="ctr" anchorCtr="0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3762000" y="1254472"/>
            <a:ext cx="3168000" cy="468313"/>
          </a:xfrm>
          <a:solidFill>
            <a:schemeClr val="accent1"/>
          </a:solidFill>
          <a:ln>
            <a:noFill/>
          </a:ln>
        </p:spPr>
        <p:txBody>
          <a:bodyPr lIns="36000" anchor="ctr" anchorCtr="0"/>
          <a:lstStyle>
            <a:lvl1pPr marL="0" indent="1588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  <a:lvl2pPr algn="ctr">
              <a:buNone/>
              <a:defRPr sz="1600"/>
            </a:lvl2pPr>
            <a:lvl3pPr algn="ctr">
              <a:buNone/>
              <a:defRPr sz="1600"/>
            </a:lvl3pPr>
            <a:lvl4pPr algn="ctr">
              <a:buFont typeface="Arial" pitchFamily="34" charset="0"/>
              <a:buNone/>
              <a:defRPr sz="1600"/>
            </a:lvl4pPr>
            <a:lvl5pPr algn="ctr">
              <a:buNone/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7164000" y="1254472"/>
            <a:ext cx="3168000" cy="468313"/>
          </a:xfrm>
          <a:solidFill>
            <a:schemeClr val="accent1"/>
          </a:solidFill>
          <a:ln>
            <a:noFill/>
          </a:ln>
        </p:spPr>
        <p:txBody>
          <a:bodyPr lIns="36000" anchor="ctr" anchorCtr="0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360000" y="1794472"/>
            <a:ext cx="3168000" cy="3780000"/>
          </a:xfrm>
          <a:ln>
            <a:noFill/>
          </a:ln>
        </p:spPr>
        <p:txBody>
          <a:bodyPr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79388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6"/>
          </p:nvPr>
        </p:nvSpPr>
        <p:spPr>
          <a:xfrm>
            <a:off x="360000" y="5767936"/>
            <a:ext cx="9972000" cy="648000"/>
          </a:xfrm>
          <a:solidFill>
            <a:schemeClr val="accent2"/>
          </a:solidFill>
        </p:spPr>
        <p:txBody>
          <a:bodyPr lIns="36000" anchor="ctr" anchorCtr="1"/>
          <a:lstStyle>
            <a:lvl1pPr marL="0" indent="0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3" name="Textplatzhalter 17"/>
          <p:cNvSpPr>
            <a:spLocks noGrp="1"/>
          </p:cNvSpPr>
          <p:nvPr>
            <p:ph type="body" sz="quarter" idx="17"/>
          </p:nvPr>
        </p:nvSpPr>
        <p:spPr>
          <a:xfrm>
            <a:off x="3762000" y="1794472"/>
            <a:ext cx="3168000" cy="3780000"/>
          </a:xfrm>
          <a:ln>
            <a:noFill/>
          </a:ln>
        </p:spPr>
        <p:txBody>
          <a:bodyPr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79388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7"/>
          <p:cNvSpPr>
            <a:spLocks noGrp="1"/>
          </p:cNvSpPr>
          <p:nvPr>
            <p:ph type="body" sz="quarter" idx="18"/>
          </p:nvPr>
        </p:nvSpPr>
        <p:spPr>
          <a:xfrm>
            <a:off x="7164000" y="1794472"/>
            <a:ext cx="3168000" cy="3780000"/>
          </a:xfrm>
          <a:ln>
            <a:noFill/>
          </a:ln>
        </p:spPr>
        <p:txBody>
          <a:bodyPr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79388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Inhaltsplatzhalter 2"/>
          <p:cNvSpPr>
            <a:spLocks noGrp="1"/>
          </p:cNvSpPr>
          <p:nvPr>
            <p:ph idx="19"/>
          </p:nvPr>
        </p:nvSpPr>
        <p:spPr>
          <a:xfrm>
            <a:off x="360000" y="6451936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7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4fach ohne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/>
          </p:nvPr>
        </p:nvSpPr>
        <p:spPr>
          <a:xfrm>
            <a:off x="360000" y="1267724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360000" y="1807724"/>
            <a:ext cx="4860000" cy="1908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08038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>
          <a:xfrm>
            <a:off x="5472000" y="1807724"/>
            <a:ext cx="4860000" cy="1908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/>
          </p:nvPr>
        </p:nvSpPr>
        <p:spPr>
          <a:xfrm>
            <a:off x="5472000" y="1267724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60000" y="397974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360000" y="4519742"/>
            <a:ext cx="4860000" cy="1908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08038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" name="Textplatzhalter 17"/>
          <p:cNvSpPr>
            <a:spLocks noGrp="1"/>
          </p:cNvSpPr>
          <p:nvPr>
            <p:ph type="body" sz="quarter" idx="17"/>
          </p:nvPr>
        </p:nvSpPr>
        <p:spPr>
          <a:xfrm>
            <a:off x="5472000" y="4519742"/>
            <a:ext cx="4860000" cy="1908000"/>
          </a:xfrm>
        </p:spPr>
        <p:txBody>
          <a:bodyPr lIns="36000"/>
          <a:lstStyle>
            <a:lvl1pPr marL="270000" indent="-180000">
              <a:spcBef>
                <a:spcPts val="700"/>
              </a:spcBef>
              <a:buFont typeface="Arial" pitchFamily="34" charset="0"/>
              <a:buChar char="•"/>
              <a:defRPr sz="1400"/>
            </a:lvl1pPr>
            <a:lvl2pPr marL="540000" indent="-180000">
              <a:spcBef>
                <a:spcPts val="700"/>
              </a:spcBef>
              <a:buFont typeface="Arial" pitchFamily="34" charset="0"/>
              <a:buChar char="–"/>
              <a:defRPr sz="1400"/>
            </a:lvl2pPr>
            <a:lvl3pPr marL="810000" indent="-180000">
              <a:spcBef>
                <a:spcPts val="700"/>
              </a:spcBef>
              <a:defRPr sz="14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1" name="Textplatzhalter 19"/>
          <p:cNvSpPr>
            <a:spLocks noGrp="1"/>
          </p:cNvSpPr>
          <p:nvPr>
            <p:ph type="body" sz="quarter" idx="18"/>
          </p:nvPr>
        </p:nvSpPr>
        <p:spPr>
          <a:xfrm>
            <a:off x="5472000" y="3979742"/>
            <a:ext cx="4860000" cy="468313"/>
          </a:xfrm>
          <a:solidFill>
            <a:schemeClr val="accent1"/>
          </a:solidFill>
        </p:spPr>
        <p:txBody>
          <a:bodyPr lIns="36000" anchor="ctr"/>
          <a:lstStyle>
            <a:lvl1pPr marL="0" indent="0" algn="ctr">
              <a:spcBef>
                <a:spcPts val="700"/>
              </a:spcBef>
              <a:buNone/>
              <a:defRPr sz="1400" b="1">
                <a:solidFill>
                  <a:schemeClr val="accent6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9"/>
          </p:nvPr>
        </p:nvSpPr>
        <p:spPr>
          <a:xfrm>
            <a:off x="360000" y="6478440"/>
            <a:ext cx="8640000" cy="180000"/>
          </a:xfrm>
          <a:noFill/>
        </p:spPr>
        <p:txBody>
          <a:bodyPr l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itchFamily="34" charset="0"/>
              <a:buNone/>
              <a:defRPr sz="1000"/>
            </a:lvl1pPr>
            <a:lvl2pPr marL="54000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1000"/>
            </a:lvl2pPr>
            <a:lvl3pPr marL="808038" indent="0">
              <a:lnSpc>
                <a:spcPct val="100000"/>
              </a:lnSpc>
              <a:spcBef>
                <a:spcPts val="0"/>
              </a:spcBef>
              <a:buFont typeface="Courier New" pitchFamily="49" charset="0"/>
              <a:buNone/>
              <a:defRPr sz="1000" baseline="0">
                <a:latin typeface="Arial" pitchFamily="34" charset="0"/>
              </a:defRPr>
            </a:lvl3pPr>
            <a:lvl4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4pPr>
            <a:lvl5pPr>
              <a:lnSpc>
                <a:spcPts val="2200"/>
              </a:lnSpc>
              <a:spcBef>
                <a:spcPts val="1100"/>
              </a:spcBef>
              <a:defRPr sz="1800" baseline="0">
                <a:latin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005" name="Rectangle 13"/>
          <p:cNvSpPr>
            <a:spLocks noGrp="1" noChangeArrowheads="1"/>
          </p:cNvSpPr>
          <p:nvPr>
            <p:ph type="title"/>
          </p:nvPr>
        </p:nvSpPr>
        <p:spPr bwMode="gray">
          <a:xfrm>
            <a:off x="360000" y="360000"/>
            <a:ext cx="9972000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Titelmasterformat durch Klicken bearbeiten</a:t>
            </a:r>
          </a:p>
        </p:txBody>
      </p:sp>
      <p:sp>
        <p:nvSpPr>
          <p:cNvPr id="1365006" name="Rectangle 14"/>
          <p:cNvSpPr>
            <a:spLocks noGrp="1" noChangeArrowheads="1"/>
          </p:cNvSpPr>
          <p:nvPr>
            <p:ph type="body" idx="1"/>
          </p:nvPr>
        </p:nvSpPr>
        <p:spPr bwMode="gray">
          <a:xfrm>
            <a:off x="360000" y="1260000"/>
            <a:ext cx="9972000" cy="526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4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355600" marR="0" lvl="0" indent="-266700" algn="l" defTabSz="995363" rtl="0" eaLnBrk="1" fontAlgn="base" latinLnBrk="0" hangingPunct="1">
              <a:lnSpc>
                <a:spcPct val="120000"/>
              </a:lnSpc>
              <a:spcBef>
                <a:spcPct val="6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</p:txBody>
      </p:sp>
      <p:pic>
        <p:nvPicPr>
          <p:cNvPr id="15" name="Picture 4" descr="Linie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1790" y="1091479"/>
            <a:ext cx="10159722" cy="217487"/>
          </a:xfrm>
          <a:prstGeom prst="rect">
            <a:avLst/>
          </a:prstGeom>
          <a:noFill/>
        </p:spPr>
      </p:pic>
      <p:sp>
        <p:nvSpPr>
          <p:cNvPr id="1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4" y="7193644"/>
            <a:ext cx="14192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None/>
              <a:defRPr sz="900" u="none">
                <a:solidFill>
                  <a:schemeClr val="bg1"/>
                </a:solidFill>
              </a:defRPr>
            </a:lvl1pPr>
          </a:lstStyle>
          <a:p>
            <a:fld id="{424FA27F-0001-4AC3-A30C-F09659E985B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52" r:id="rId3"/>
    <p:sldLayoutId id="2147483661" r:id="rId4"/>
    <p:sldLayoutId id="2147483662" r:id="rId5"/>
    <p:sldLayoutId id="2147483656" r:id="rId6"/>
    <p:sldLayoutId id="2147483667" r:id="rId7"/>
    <p:sldLayoutId id="2147483659" r:id="rId8"/>
    <p:sldLayoutId id="2147483663" r:id="rId9"/>
    <p:sldLayoutId id="2147483664" r:id="rId10"/>
    <p:sldLayoutId id="2147483665" r:id="rId11"/>
    <p:sldLayoutId id="2147483666" r:id="rId12"/>
    <p:sldLayoutId id="2147483658" r:id="rId13"/>
  </p:sldLayoutIdLst>
  <p:hf hdr="0" ftr="0" dt="0"/>
  <p:txStyles>
    <p:titleStyle>
      <a:lvl1pPr algn="l" defTabSz="995363" rtl="0" eaLnBrk="1" fontAlgn="base" hangingPunct="1">
        <a:spcBef>
          <a:spcPct val="0"/>
        </a:spcBef>
        <a:spcAft>
          <a:spcPct val="0"/>
        </a:spcAft>
        <a:defRPr sz="2400" b="0">
          <a:solidFill>
            <a:schemeClr val="tx1"/>
          </a:solidFill>
          <a:latin typeface="+mj-lt"/>
          <a:ea typeface="+mj-ea"/>
          <a:cs typeface="+mj-cs"/>
        </a:defRPr>
      </a:lvl1pPr>
      <a:lvl2pPr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995363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55600" indent="-169863" algn="l" defTabSz="9953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SzPct val="120000"/>
        <a:buFont typeface="Arial" pitchFamily="34" charset="0"/>
        <a:buNone/>
        <a:defRPr sz="1800" baseline="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20000" indent="-270000" algn="l" defTabSz="9953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Font typeface="Symbol" pitchFamily="18" charset="2"/>
        <a:buChar char="-"/>
        <a:defRPr sz="1800" baseline="0">
          <a:solidFill>
            <a:schemeClr val="tx1"/>
          </a:solidFill>
          <a:latin typeface="Arial" pitchFamily="34" charset="0"/>
        </a:defRPr>
      </a:lvl2pPr>
      <a:lvl3pPr marL="1081088" indent="-268288" algn="l" defTabSz="995363" rtl="0" eaLnBrk="1" fontAlgn="base" hangingPunct="1">
        <a:lnSpc>
          <a:spcPct val="120000"/>
        </a:lnSpc>
        <a:spcBef>
          <a:spcPts val="600"/>
        </a:spcBef>
        <a:spcAft>
          <a:spcPct val="0"/>
        </a:spcAft>
        <a:buFont typeface="Courier New" pitchFamily="49" charset="0"/>
        <a:buChar char="o"/>
        <a:defRPr sz="1800" baseline="0">
          <a:solidFill>
            <a:schemeClr val="tx1"/>
          </a:solidFill>
          <a:latin typeface="Arial" pitchFamily="34" charset="0"/>
        </a:defRPr>
      </a:lvl3pPr>
      <a:lvl4pPr marL="2292350" indent="-249238" algn="l" defTabSz="995363" rtl="0" eaLnBrk="1" fontAlgn="base" hangingPunct="1">
        <a:spcBef>
          <a:spcPct val="20000"/>
        </a:spcBef>
        <a:spcAft>
          <a:spcPct val="0"/>
        </a:spcAft>
        <a:defRPr sz="2200">
          <a:solidFill>
            <a:schemeClr val="tx1"/>
          </a:solidFill>
          <a:latin typeface="Times New Roman" pitchFamily="18" charset="0"/>
        </a:defRPr>
      </a:lvl4pPr>
      <a:lvl5pPr marL="2720975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pitchFamily="18" charset="0"/>
        </a:defRPr>
      </a:lvl5pPr>
      <a:lvl6pPr marL="3178175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pitchFamily="18" charset="0"/>
        </a:defRPr>
      </a:lvl6pPr>
      <a:lvl7pPr marL="3635375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pitchFamily="18" charset="0"/>
        </a:defRPr>
      </a:lvl7pPr>
      <a:lvl8pPr marL="4092575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pitchFamily="18" charset="0"/>
        </a:defRPr>
      </a:lvl8pPr>
      <a:lvl9pPr marL="4549775" indent="-249238" algn="l" defTabSz="99536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Stadtwerke Münster </a:t>
            </a:r>
            <a:br>
              <a:rPr lang="de-DE" dirty="0" smtClean="0"/>
            </a:br>
            <a:r>
              <a:rPr lang="de-DE" dirty="0" smtClean="0"/>
              <a:t>Strategische Perspektiven 2020</a:t>
            </a:r>
            <a:br>
              <a:rPr lang="de-DE" dirty="0" smtClean="0"/>
            </a:b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dirty="0" smtClean="0">
                <a:latin typeface="Arial" pitchFamily="34" charset="0"/>
              </a:rPr>
              <a:t>Dr. Henning Müller-Tengelmann</a:t>
            </a:r>
            <a:br>
              <a:rPr lang="de-DE" sz="2400" dirty="0" smtClean="0">
                <a:latin typeface="Arial" pitchFamily="34" charset="0"/>
              </a:rPr>
            </a:br>
            <a:r>
              <a:rPr lang="de-DE" sz="2400" dirty="0" smtClean="0">
                <a:latin typeface="Arial" pitchFamily="34" charset="0"/>
              </a:rPr>
              <a:t>Dr. Andreas Hoffknecht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noProof="0" dirty="0"/>
          </a:p>
        </p:txBody>
      </p:sp>
      <p:sp>
        <p:nvSpPr>
          <p:cNvPr id="1451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800" smtClean="0"/>
              <a:t>Stand: Januar 2011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für die Erzeugung und Energiewirtschaft: Deutlicher EBT-Zugewinn durch massiven Zubau bei Erneuerbaren und KWK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Kern-Herausforderungen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Wesentliche Strategische Ziele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Definierte Strategische Projekte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Anforderungen aus sich verändern-der Erzeugungslandschaft bundes-weit</a:t>
            </a:r>
          </a:p>
          <a:p>
            <a:r>
              <a:rPr lang="de-DE" dirty="0" smtClean="0"/>
              <a:t>Chancen und Risiken durch sich verändernde Beschaffungsmärkte</a:t>
            </a:r>
          </a:p>
          <a:p>
            <a:r>
              <a:rPr lang="de-DE" dirty="0" smtClean="0"/>
              <a:t>Beschleunigte Anpassung an veränderte Rahmenbedingungen</a:t>
            </a:r>
          </a:p>
          <a:p>
            <a:r>
              <a:rPr lang="de-DE" dirty="0" smtClean="0"/>
              <a:t>Starker politischer Wille in Münster bzgl. CO-2 Reduktion</a:t>
            </a:r>
          </a:p>
          <a:p>
            <a:r>
              <a:rPr lang="de-DE" dirty="0" smtClean="0"/>
              <a:t>Erhöhte Nachfrage Fernwärme</a:t>
            </a:r>
          </a:p>
          <a:p>
            <a:r>
              <a:rPr lang="de-DE" dirty="0" smtClean="0"/>
              <a:t>Entfall </a:t>
            </a:r>
            <a:r>
              <a:rPr lang="de-DE" dirty="0"/>
              <a:t>KWK-Förderung</a:t>
            </a:r>
          </a:p>
          <a:p>
            <a:r>
              <a:rPr lang="de-DE" dirty="0" smtClean="0"/>
              <a:t>…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Rund € 8 Mio. Ergebnisbelastung durch Entfall KWK-Förderung in </a:t>
            </a:r>
            <a:r>
              <a:rPr lang="de-DE" dirty="0" smtClean="0"/>
              <a:t>2011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69875" indent="-179388">
              <a:spcBef>
                <a:spcPts val="900"/>
              </a:spcBef>
            </a:pPr>
            <a:r>
              <a:rPr lang="de-DE" dirty="0"/>
              <a:t>Aufbau </a:t>
            </a:r>
            <a:r>
              <a:rPr lang="de-DE" dirty="0" smtClean="0"/>
              <a:t>moderner </a:t>
            </a:r>
            <a:r>
              <a:rPr lang="de-DE" dirty="0" err="1" smtClean="0"/>
              <a:t>Energiebeschaf-fung</a:t>
            </a:r>
            <a:r>
              <a:rPr lang="de-DE" dirty="0" smtClean="0"/>
              <a:t> </a:t>
            </a:r>
            <a:r>
              <a:rPr lang="de-DE" dirty="0"/>
              <a:t>und -vermarktung</a:t>
            </a:r>
          </a:p>
          <a:p>
            <a:r>
              <a:rPr lang="de-DE" dirty="0" smtClean="0"/>
              <a:t>Verdopplung der installierten Eigenerzeugung, insb. durch Erneuerbare Energien und KWK</a:t>
            </a:r>
          </a:p>
          <a:p>
            <a:r>
              <a:rPr lang="de-DE" dirty="0" smtClean="0"/>
              <a:t>Konsequenter Ausbau </a:t>
            </a:r>
            <a:r>
              <a:rPr lang="de-DE" dirty="0" err="1" smtClean="0"/>
              <a:t>erneuer</a:t>
            </a:r>
            <a:r>
              <a:rPr lang="de-DE" dirty="0" smtClean="0"/>
              <a:t>-barer Energien auf mindestens 20% des Absatzes</a:t>
            </a:r>
          </a:p>
          <a:p>
            <a:r>
              <a:rPr lang="de-DE" dirty="0" smtClean="0"/>
              <a:t>Verbesserung CO-2 Bilanz um mind. 20.000 t pro Jahr</a:t>
            </a:r>
          </a:p>
          <a:p>
            <a:r>
              <a:rPr lang="de-DE" dirty="0" smtClean="0"/>
              <a:t>…</a:t>
            </a:r>
          </a:p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 smtClean="0"/>
              <a:t>Aufbau Portfoliomanagement</a:t>
            </a:r>
          </a:p>
          <a:p>
            <a:r>
              <a:rPr lang="de-DE" dirty="0" smtClean="0"/>
              <a:t>HKW 3. Linie</a:t>
            </a:r>
          </a:p>
          <a:p>
            <a:r>
              <a:rPr lang="de-DE" dirty="0" smtClean="0"/>
              <a:t>Ausbau BHKW/</a:t>
            </a:r>
            <a:r>
              <a:rPr lang="de-DE" dirty="0" err="1" smtClean="0"/>
              <a:t>Contracting</a:t>
            </a:r>
            <a:endParaRPr lang="de-DE" dirty="0" smtClean="0"/>
          </a:p>
          <a:p>
            <a:r>
              <a:rPr lang="de-DE" dirty="0" err="1" smtClean="0"/>
              <a:t>Onshore</a:t>
            </a:r>
            <a:r>
              <a:rPr lang="de-DE" dirty="0" smtClean="0"/>
              <a:t> Wind</a:t>
            </a:r>
          </a:p>
          <a:p>
            <a:r>
              <a:rPr lang="de-DE" dirty="0" smtClean="0"/>
              <a:t>Offshore Wind</a:t>
            </a:r>
          </a:p>
          <a:p>
            <a:r>
              <a:rPr lang="de-DE" dirty="0" smtClean="0"/>
              <a:t>Biogas/-masse</a:t>
            </a:r>
          </a:p>
          <a:p>
            <a:r>
              <a:rPr lang="de-DE" dirty="0" smtClean="0"/>
              <a:t>Photovoltaik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318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für die Netze: Erlösrückgang aus Anreizregulierung kompensieren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Kern-Herausforderungen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Wesentliche Strategische Ziele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Definierte Strategische Projekte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Anreizregulierung/sinkende Netzerlöse</a:t>
            </a:r>
          </a:p>
          <a:p>
            <a:r>
              <a:rPr lang="de-DE" dirty="0" smtClean="0"/>
              <a:t>Höhere Anforderungen an das Asset Management</a:t>
            </a:r>
          </a:p>
          <a:p>
            <a:r>
              <a:rPr lang="de-DE" dirty="0" smtClean="0"/>
              <a:t>Zurückgehende Umsätze im Asset Service bei gleichzeitig steigenden Kosten bei Personal und Material</a:t>
            </a:r>
          </a:p>
          <a:p>
            <a:r>
              <a:rPr lang="de-DE" dirty="0" smtClean="0"/>
              <a:t>…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Langfristig rund € 0,6 Mio. EBT-Erosion p. a. erwartet (Nullszenario)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70000" lvl="1">
              <a:buSzPct val="120000"/>
              <a:buFont typeface="Arial" pitchFamily="34" charset="0"/>
              <a:buChar char="•"/>
            </a:pPr>
            <a:r>
              <a:rPr lang="de-DE" dirty="0"/>
              <a:t>Optimierung Eigenkapitalrendite des </a:t>
            </a:r>
            <a:r>
              <a:rPr lang="de-DE" dirty="0" smtClean="0"/>
              <a:t>Anlagevermögens</a:t>
            </a:r>
          </a:p>
          <a:p>
            <a:pPr marL="270000" lvl="1">
              <a:buSzPct val="120000"/>
              <a:buFont typeface="Arial" pitchFamily="34" charset="0"/>
              <a:buChar char="•"/>
            </a:pPr>
            <a:r>
              <a:rPr lang="de-DE" dirty="0" smtClean="0"/>
              <a:t>Regulierungsmanagement</a:t>
            </a:r>
            <a:r>
              <a:rPr lang="de-DE" dirty="0"/>
              <a:t>: </a:t>
            </a:r>
            <a:r>
              <a:rPr lang="de-DE" dirty="0" smtClean="0"/>
              <a:t>Durch-setzung </a:t>
            </a:r>
            <a:r>
              <a:rPr lang="de-DE" dirty="0"/>
              <a:t>möglichst hoher Erlöse </a:t>
            </a:r>
            <a:endParaRPr lang="de-DE" dirty="0" smtClean="0"/>
          </a:p>
          <a:p>
            <a:pPr marL="270000" lvl="1">
              <a:buSzPct val="120000"/>
              <a:buFont typeface="Arial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Regionale </a:t>
            </a:r>
            <a:r>
              <a:rPr lang="de-DE" dirty="0">
                <a:solidFill>
                  <a:srgbClr val="000000"/>
                </a:solidFill>
                <a:cs typeface="Arial" pitchFamily="34" charset="0"/>
              </a:rPr>
              <a:t>Ausdehnung: </a:t>
            </a:r>
            <a:r>
              <a:rPr lang="de-DE" dirty="0" err="1" smtClean="0">
                <a:solidFill>
                  <a:srgbClr val="000000"/>
                </a:solidFill>
                <a:cs typeface="Arial" pitchFamily="34" charset="0"/>
              </a:rPr>
              <a:t>Konzes-sionsgewinnung</a:t>
            </a: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 und/oder Verkauf Netzdienstleistungen </a:t>
            </a:r>
          </a:p>
          <a:p>
            <a:pPr marL="270000" lvl="1">
              <a:buSzPct val="120000"/>
              <a:buFont typeface="Arial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Erschließung </a:t>
            </a:r>
            <a:r>
              <a:rPr lang="de-DE" dirty="0">
                <a:solidFill>
                  <a:srgbClr val="000000"/>
                </a:solidFill>
                <a:cs typeface="Arial" pitchFamily="34" charset="0"/>
              </a:rPr>
              <a:t>neuer </a:t>
            </a:r>
            <a:r>
              <a:rPr lang="de-DE" dirty="0" err="1" smtClean="0">
                <a:solidFill>
                  <a:srgbClr val="000000"/>
                </a:solidFill>
                <a:cs typeface="Arial" pitchFamily="34" charset="0"/>
              </a:rPr>
              <a:t>Geschäftsfel</a:t>
            </a: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-der/Produkte </a:t>
            </a:r>
            <a:r>
              <a:rPr lang="de-DE" dirty="0">
                <a:solidFill>
                  <a:srgbClr val="000000"/>
                </a:solidFill>
                <a:cs typeface="Arial" pitchFamily="34" charset="0"/>
              </a:rPr>
              <a:t>(Wärme</a:t>
            </a:r>
            <a:r>
              <a:rPr lang="en-GB" dirty="0">
                <a:solidFill>
                  <a:srgbClr val="000000"/>
                </a:solidFill>
                <a:cs typeface="Arial" pitchFamily="34" charset="0"/>
              </a:rPr>
              <a:t>contracting; </a:t>
            </a:r>
            <a:r>
              <a:rPr lang="de-DE" dirty="0">
                <a:solidFill>
                  <a:srgbClr val="000000"/>
                </a:solidFill>
                <a:cs typeface="Arial" pitchFamily="34" charset="0"/>
              </a:rPr>
              <a:t>Kanalnetz; Signalanlagen</a:t>
            </a: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de-DE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de-DE" dirty="0" smtClean="0"/>
              <a:t>Effizienzsteigerung</a:t>
            </a:r>
          </a:p>
          <a:p>
            <a:pPr marL="270000" lvl="1">
              <a:buSzPct val="120000"/>
              <a:buFont typeface="Arial" pitchFamily="34" charset="0"/>
              <a:buChar char="•"/>
            </a:pPr>
            <a:r>
              <a:rPr lang="de-DE" dirty="0" smtClean="0"/>
              <a:t>Steigerung Wassergewinnung</a:t>
            </a:r>
          </a:p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 smtClean="0"/>
              <a:t>Konzessionsgewinnung im Umland</a:t>
            </a:r>
            <a:endParaRPr lang="de-DE" dirty="0"/>
          </a:p>
          <a:p>
            <a:r>
              <a:rPr lang="de-DE" dirty="0" smtClean="0"/>
              <a:t>Regionale Ausdehnung der Asset Services</a:t>
            </a:r>
          </a:p>
          <a:p>
            <a:r>
              <a:rPr lang="de-DE" dirty="0" smtClean="0"/>
              <a:t>Produkt-/Serviceverbreiterung</a:t>
            </a:r>
          </a:p>
          <a:p>
            <a:r>
              <a:rPr lang="de-DE" dirty="0" smtClean="0"/>
              <a:t>Weitergehende </a:t>
            </a:r>
            <a:r>
              <a:rPr lang="de-DE" dirty="0" err="1" smtClean="0"/>
              <a:t>Prozesskosten</a:t>
            </a:r>
            <a:r>
              <a:rPr lang="de-DE" dirty="0" smtClean="0"/>
              <a:t>-senkung</a:t>
            </a:r>
          </a:p>
          <a:p>
            <a:r>
              <a:rPr lang="de-DE" dirty="0" smtClean="0"/>
              <a:t>Smart </a:t>
            </a:r>
            <a:r>
              <a:rPr lang="de-DE" dirty="0" err="1" smtClean="0"/>
              <a:t>Grid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391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für den Vertrieb: Den Mengen- und Margenverfall im Stammgebiet kompensieren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Kern-Herausforderungen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Wesentliche Strategische Ziele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Definierte Strategische Projekte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Deutlich zunehmender Wettbewerb in Strom </a:t>
            </a:r>
            <a:r>
              <a:rPr lang="de-DE" i="1" dirty="0" smtClean="0"/>
              <a:t>und</a:t>
            </a:r>
            <a:r>
              <a:rPr lang="de-DE" dirty="0" smtClean="0"/>
              <a:t> Gas</a:t>
            </a:r>
          </a:p>
          <a:p>
            <a:r>
              <a:rPr lang="de-DE" dirty="0" smtClean="0"/>
              <a:t>Kundenabwerbungen im Stammgebiet</a:t>
            </a:r>
          </a:p>
          <a:p>
            <a:r>
              <a:rPr lang="de-DE" dirty="0" smtClean="0"/>
              <a:t>Margenverfall</a:t>
            </a:r>
          </a:p>
          <a:p>
            <a:r>
              <a:rPr lang="de-DE" dirty="0" smtClean="0"/>
              <a:t>Zunehmende bzw. volatile Bezugspreise sowie steigende Steuer- und Abgabenlast</a:t>
            </a:r>
          </a:p>
          <a:p>
            <a:r>
              <a:rPr lang="de-DE" dirty="0" smtClean="0"/>
              <a:t>Begrenzte Spielräume für Preissteigerungen aufgrund zunehmend kritischerer Kunden, Öffentlichkeit und Politik</a:t>
            </a:r>
          </a:p>
          <a:p>
            <a:r>
              <a:rPr lang="de-DE" dirty="0" smtClean="0"/>
              <a:t>…</a:t>
            </a:r>
          </a:p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Nur 0,1 </a:t>
            </a:r>
            <a:r>
              <a:rPr lang="de-DE" dirty="0" err="1" smtClean="0"/>
              <a:t>ct</a:t>
            </a:r>
            <a:r>
              <a:rPr lang="de-DE" dirty="0" smtClean="0"/>
              <a:t> je kWh durchschnittliche Preisveränderung bedeuten € 4 Mio. EBT-Veränderung!  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Margenverfall im Stammgebiet stoppen bzw. Gegensteuern</a:t>
            </a:r>
          </a:p>
          <a:p>
            <a:r>
              <a:rPr lang="de-DE" dirty="0" smtClean="0"/>
              <a:t>Kundenabwanderungen im Stammgebiet durch Zugewinn in Expansionsgebieten kompensieren</a:t>
            </a:r>
          </a:p>
          <a:p>
            <a:r>
              <a:rPr lang="de-DE" dirty="0" smtClean="0"/>
              <a:t>Konzentration auf attraktive Kun-</a:t>
            </a:r>
            <a:r>
              <a:rPr lang="de-DE" dirty="0" err="1" smtClean="0"/>
              <a:t>densegmente</a:t>
            </a:r>
            <a:endParaRPr lang="de-DE" dirty="0" smtClean="0"/>
          </a:p>
          <a:p>
            <a:r>
              <a:rPr lang="de-DE" dirty="0" smtClean="0"/>
              <a:t>Erweiterung und Vernetzung der Produkt-/Serviceangebote (</a:t>
            </a:r>
            <a:r>
              <a:rPr lang="de-DE" dirty="0" err="1" smtClean="0"/>
              <a:t>kommu-nale</a:t>
            </a:r>
            <a:r>
              <a:rPr lang="de-DE" dirty="0" smtClean="0"/>
              <a:t> Mehrwertdienste, Nachhaltigkeit)</a:t>
            </a:r>
          </a:p>
          <a:p>
            <a:r>
              <a:rPr lang="de-DE" dirty="0" smtClean="0"/>
              <a:t>…</a:t>
            </a:r>
          </a:p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Verbesserung Kundenservice und Transparenz</a:t>
            </a:r>
          </a:p>
          <a:p>
            <a:r>
              <a:rPr lang="de-DE" dirty="0" smtClean="0"/>
              <a:t>Plus Card</a:t>
            </a:r>
          </a:p>
          <a:p>
            <a:r>
              <a:rPr lang="de-DE" dirty="0" smtClean="0"/>
              <a:t>Ausbau Fernwärme (tlw. Substitution Gas)</a:t>
            </a:r>
          </a:p>
          <a:p>
            <a:r>
              <a:rPr lang="de-DE" dirty="0" smtClean="0"/>
              <a:t>Ausbau BHKW/</a:t>
            </a:r>
            <a:r>
              <a:rPr lang="de-DE" dirty="0" err="1" smtClean="0"/>
              <a:t>Contracting</a:t>
            </a:r>
            <a:endParaRPr lang="de-DE" dirty="0" smtClean="0"/>
          </a:p>
          <a:p>
            <a:r>
              <a:rPr lang="de-DE" dirty="0" smtClean="0"/>
              <a:t>Expansionsstrategie Geschäftskunden Gas</a:t>
            </a:r>
          </a:p>
          <a:p>
            <a:r>
              <a:rPr lang="de-DE" dirty="0" smtClean="0"/>
              <a:t>Regionalstrategie Privatkunden Strom und Gas</a:t>
            </a:r>
          </a:p>
          <a:p>
            <a:r>
              <a:rPr lang="de-DE" dirty="0" smtClean="0"/>
              <a:t>Produkterweiterung PK und GK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476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058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Agenda</a:t>
            </a:r>
            <a:endParaRPr lang="de-DE" noProof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e-DE" b="0" dirty="0" smtClean="0"/>
              <a:t>Ausgangssituation und Handlungsbedarf</a:t>
            </a:r>
            <a:endParaRPr lang="de-DE" b="0" noProof="0" dirty="0" smtClean="0"/>
          </a:p>
        </p:txBody>
      </p:sp>
      <p:sp>
        <p:nvSpPr>
          <p:cNvPr id="10" name="Inhaltsplatzhalter 9"/>
          <p:cNvSpPr>
            <a:spLocks noGrp="1"/>
          </p:cNvSpPr>
          <p:nvPr>
            <p:ph idx="10"/>
          </p:nvPr>
        </p:nvSpPr>
        <p:spPr>
          <a:noFill/>
        </p:spPr>
        <p:txBody>
          <a:bodyPr/>
          <a:lstStyle/>
          <a:p>
            <a:r>
              <a:rPr lang="de-DE" dirty="0" smtClean="0"/>
              <a:t>Vision 2020 und strategischer Rahmen</a:t>
            </a:r>
            <a:endParaRPr lang="de-DE" noProof="0" dirty="0" smtClean="0"/>
          </a:p>
        </p:txBody>
      </p:sp>
      <p:sp>
        <p:nvSpPr>
          <p:cNvPr id="11" name="Inhaltsplatzhalter 10"/>
          <p:cNvSpPr>
            <a:spLocks noGrp="1"/>
          </p:cNvSpPr>
          <p:nvPr>
            <p:ph idx="1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de-DE" b="1" dirty="0"/>
              <a:t>Auswirkungen der geplanten Maßnahmen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noProof="0" dirty="0" smtClean="0"/>
          </a:p>
        </p:txBody>
      </p:sp>
      <p:sp>
        <p:nvSpPr>
          <p:cNvPr id="13" name="Inhaltsplatzhalter 1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noProof="0" dirty="0" smtClean="0"/>
          </a:p>
        </p:txBody>
      </p:sp>
      <p:sp>
        <p:nvSpPr>
          <p:cNvPr id="14" name="Inhaltsplatzhalter 1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strategischen Projekte erwirtschaften kumuliert 2020 einen EBT-Beitrag von über € 25 Mio.</a:t>
            </a:r>
            <a:endParaRPr lang="de-DE" dirty="0"/>
          </a:p>
        </p:txBody>
      </p:sp>
      <p:graphicFrame>
        <p:nvGraphicFramePr>
          <p:cNvPr id="4" name="Diagramm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469349"/>
              </p:ext>
            </p:extLst>
          </p:nvPr>
        </p:nvGraphicFramePr>
        <p:xfrm>
          <a:off x="360000" y="1311965"/>
          <a:ext cx="10162226" cy="546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73252" y="1417982"/>
            <a:ext cx="1706300" cy="31805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800"/>
              </a:spcBef>
              <a:buNone/>
            </a:pPr>
            <a:r>
              <a:rPr lang="de-DE" sz="1400" dirty="0" smtClean="0"/>
              <a:t>EBT (Mio. €)</a:t>
            </a:r>
          </a:p>
        </p:txBody>
      </p:sp>
      <p:sp>
        <p:nvSpPr>
          <p:cNvPr id="6" name="Rechteck 5"/>
          <p:cNvSpPr/>
          <p:nvPr/>
        </p:nvSpPr>
        <p:spPr bwMode="auto">
          <a:xfrm>
            <a:off x="8600662" y="1563755"/>
            <a:ext cx="1736034" cy="265043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b="1" dirty="0" smtClean="0"/>
              <a:t>Stand 17.11.2010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4990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Stadtwerke Münster – Strategische Perspektiven 2020:</a:t>
            </a:r>
            <a:br>
              <a:rPr lang="de-DE" dirty="0" smtClean="0"/>
            </a:br>
            <a:r>
              <a:rPr lang="de-DE" dirty="0" smtClean="0"/>
              <a:t>Executive Summary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Kern-Herausforderungen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Strategische Stoßrichtungen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Top Projekte</a:t>
            </a:r>
            <a:r>
              <a:rPr lang="de-DE" baseline="30000" dirty="0" smtClean="0"/>
              <a:t>(1)</a:t>
            </a:r>
            <a:endParaRPr lang="de-DE" baseline="300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Über € 60 Mio. Ergebnisbelastung in den kommenden Jahren, insb. durch</a:t>
            </a:r>
          </a:p>
          <a:p>
            <a:pPr lvl="1"/>
            <a:r>
              <a:rPr lang="de-DE" dirty="0" smtClean="0"/>
              <a:t>Anreizregulierung/Wettbewerb</a:t>
            </a:r>
          </a:p>
          <a:p>
            <a:pPr lvl="1"/>
            <a:r>
              <a:rPr lang="de-DE" dirty="0" smtClean="0"/>
              <a:t>Sondereffekte (Entfall KWK, Zukauf CO-2-Zertifikate,…)</a:t>
            </a:r>
          </a:p>
          <a:p>
            <a:r>
              <a:rPr lang="de-DE" dirty="0" smtClean="0"/>
              <a:t>Mit rund € 40 Mio. nur begrenzte Kompensation durch </a:t>
            </a:r>
            <a:r>
              <a:rPr lang="de-DE" dirty="0" err="1" smtClean="0"/>
              <a:t>Kostensen-kungen</a:t>
            </a:r>
            <a:r>
              <a:rPr lang="de-DE" dirty="0" smtClean="0"/>
              <a:t> und/oder Preissteigerung</a:t>
            </a:r>
          </a:p>
          <a:p>
            <a:r>
              <a:rPr lang="de-DE" dirty="0" smtClean="0"/>
              <a:t>Ergebnislücke von rund € 25 Mio. muß durch strategische Maßnah-</a:t>
            </a:r>
            <a:r>
              <a:rPr lang="de-DE" dirty="0" err="1" smtClean="0"/>
              <a:t>men</a:t>
            </a:r>
            <a:r>
              <a:rPr lang="de-DE" dirty="0" smtClean="0"/>
              <a:t> geschlossen werden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EBT-Gesamteffekt der über 20 definierten und quantifizierten Projekte in 2020: € 26 Mio</a:t>
            </a:r>
            <a:r>
              <a:rPr lang="de-DE" dirty="0"/>
              <a:t>.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69875" indent="-179388">
              <a:spcBef>
                <a:spcPts val="900"/>
              </a:spcBef>
            </a:pPr>
            <a:r>
              <a:rPr lang="de-DE" dirty="0" smtClean="0"/>
              <a:t>Regionales Wachstum in Vertrieb, Netzen und ggf. ÖPNV</a:t>
            </a:r>
          </a:p>
          <a:p>
            <a:pPr marL="269875" indent="-179388">
              <a:spcBef>
                <a:spcPts val="900"/>
              </a:spcBef>
            </a:pPr>
            <a:r>
              <a:rPr lang="de-DE" dirty="0">
                <a:solidFill>
                  <a:srgbClr val="000000"/>
                </a:solidFill>
                <a:cs typeface="Arial" pitchFamily="34" charset="0"/>
              </a:rPr>
              <a:t>Erschließung neuer </a:t>
            </a:r>
            <a:r>
              <a:rPr lang="de-DE" dirty="0" smtClean="0">
                <a:solidFill>
                  <a:srgbClr val="000000"/>
                </a:solidFill>
                <a:cs typeface="Arial" pitchFamily="34" charset="0"/>
              </a:rPr>
              <a:t>und vernetzter Geschäftsfelder/Produkte/Services in Vertrieb und Netzen</a:t>
            </a:r>
            <a:endParaRPr lang="de-DE" dirty="0" smtClean="0"/>
          </a:p>
          <a:p>
            <a:r>
              <a:rPr lang="de-DE" dirty="0"/>
              <a:t>Verdopplung der installierten Eigenerzeugung, insb. durch Erneuerbare Energien und KWK</a:t>
            </a:r>
          </a:p>
          <a:p>
            <a:pPr marL="269875" indent="-179388">
              <a:spcBef>
                <a:spcPts val="900"/>
              </a:spcBef>
            </a:pPr>
            <a:r>
              <a:rPr lang="de-DE" dirty="0"/>
              <a:t>Aufbau </a:t>
            </a:r>
            <a:r>
              <a:rPr lang="de-DE" dirty="0" smtClean="0"/>
              <a:t>einer modernen Energie-beschaffung </a:t>
            </a:r>
            <a:r>
              <a:rPr lang="de-DE" dirty="0"/>
              <a:t>und -</a:t>
            </a:r>
            <a:r>
              <a:rPr lang="de-DE" dirty="0" smtClean="0"/>
              <a:t>vermarktung</a:t>
            </a:r>
          </a:p>
          <a:p>
            <a:pPr marL="269875" lvl="1" indent="-179388">
              <a:spcBef>
                <a:spcPts val="900"/>
              </a:spcBef>
              <a:buSzPct val="120000"/>
              <a:buFont typeface="Arial" pitchFamily="34" charset="0"/>
              <a:buChar char="•"/>
            </a:pPr>
            <a:r>
              <a:rPr lang="de-DE" dirty="0" smtClean="0"/>
              <a:t>Konsequente Senkung </a:t>
            </a:r>
            <a:r>
              <a:rPr lang="de-DE" dirty="0"/>
              <a:t>des </a:t>
            </a:r>
            <a:r>
              <a:rPr lang="de-DE" dirty="0" smtClean="0"/>
              <a:t>ÖPNV-Verlustes </a:t>
            </a:r>
            <a:r>
              <a:rPr lang="de-DE" dirty="0"/>
              <a:t>je Fahrgast um 20</a:t>
            </a:r>
            <a:r>
              <a:rPr lang="de-DE" dirty="0" smtClean="0"/>
              <a:t>% bei Erh</a:t>
            </a:r>
            <a:r>
              <a:rPr lang="de-DE" dirty="0"/>
              <a:t>öhung des Modal </a:t>
            </a:r>
            <a:r>
              <a:rPr lang="de-DE" dirty="0" smtClean="0"/>
              <a:t>Split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>
              <a:tabLst>
                <a:tab pos="3048000" algn="r"/>
              </a:tabLst>
            </a:pPr>
            <a:r>
              <a:rPr lang="de-DE" dirty="0" smtClean="0"/>
              <a:t>Plus Card 	€ 5,3M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Aufbau </a:t>
            </a:r>
            <a:r>
              <a:rPr lang="de-DE" dirty="0" err="1" smtClean="0"/>
              <a:t>Portfoliomgmt</a:t>
            </a:r>
            <a:r>
              <a:rPr lang="de-DE" dirty="0" smtClean="0"/>
              <a:t>. 	€ 2,7M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Ausbau Fernwärme 	€ 2,5M</a:t>
            </a:r>
          </a:p>
          <a:p>
            <a:pPr>
              <a:tabLst>
                <a:tab pos="3048000" algn="r"/>
              </a:tabLst>
            </a:pPr>
            <a:r>
              <a:rPr lang="de-DE" dirty="0"/>
              <a:t>Ausbau Biogas </a:t>
            </a:r>
            <a:r>
              <a:rPr lang="de-DE" dirty="0" smtClean="0"/>
              <a:t>	€ 2,3M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GK-Strategie Gas 	€ 1,9M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HKW 3. Linie 	€ 1,9M</a:t>
            </a:r>
          </a:p>
          <a:p>
            <a:pPr>
              <a:tabLst>
                <a:tab pos="3048000" algn="r"/>
              </a:tabLst>
            </a:pPr>
            <a:r>
              <a:rPr lang="de-DE" dirty="0" err="1" smtClean="0"/>
              <a:t>Prozesskostenreduk</a:t>
            </a:r>
            <a:r>
              <a:rPr lang="de-DE" dirty="0" smtClean="0"/>
              <a:t>. Netze </a:t>
            </a:r>
            <a:r>
              <a:rPr lang="de-DE" dirty="0"/>
              <a:t>	</a:t>
            </a:r>
            <a:r>
              <a:rPr lang="de-DE" dirty="0" smtClean="0"/>
              <a:t>€ 1,7M</a:t>
            </a:r>
          </a:p>
          <a:p>
            <a:pPr>
              <a:tabLst>
                <a:tab pos="3048000" algn="r"/>
              </a:tabLst>
            </a:pPr>
            <a:r>
              <a:rPr lang="de-DE" dirty="0"/>
              <a:t>Ausbau </a:t>
            </a:r>
            <a:r>
              <a:rPr lang="de-DE" dirty="0" smtClean="0"/>
              <a:t>BHKW/</a:t>
            </a:r>
            <a:r>
              <a:rPr lang="de-DE" dirty="0" err="1" smtClean="0"/>
              <a:t>Contracting</a:t>
            </a:r>
            <a:r>
              <a:rPr lang="de-DE" dirty="0"/>
              <a:t>	</a:t>
            </a:r>
            <a:r>
              <a:rPr lang="de-DE" dirty="0" smtClean="0"/>
              <a:t>€ 1,5M</a:t>
            </a:r>
          </a:p>
          <a:p>
            <a:pPr>
              <a:tabLst>
                <a:tab pos="3048000" algn="r"/>
              </a:tabLst>
            </a:pPr>
            <a:r>
              <a:rPr lang="de-DE" dirty="0" err="1" smtClean="0"/>
              <a:t>Onshore</a:t>
            </a:r>
            <a:r>
              <a:rPr lang="de-DE" dirty="0" smtClean="0"/>
              <a:t> Wind 	€ 1,2M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Erweiterte Dienste für GK 	€ 1,0M</a:t>
            </a:r>
          </a:p>
          <a:p>
            <a:pPr>
              <a:tabLst>
                <a:tab pos="3048000" algn="r"/>
              </a:tabLst>
            </a:pPr>
            <a:r>
              <a:rPr lang="de-DE" dirty="0" smtClean="0"/>
              <a:t>Konzessionsgewinnung 	€ 1,0M</a:t>
            </a:r>
          </a:p>
        </p:txBody>
      </p:sp>
      <p:sp>
        <p:nvSpPr>
          <p:cNvPr id="12" name="Inhaltsplatzhalter 10"/>
          <p:cNvSpPr>
            <a:spLocks noGrp="1"/>
          </p:cNvSpPr>
          <p:nvPr>
            <p:ph idx="4294967295"/>
          </p:nvPr>
        </p:nvSpPr>
        <p:spPr>
          <a:xfrm>
            <a:off x="360000" y="6531448"/>
            <a:ext cx="8640000" cy="180000"/>
          </a:xfrm>
          <a:prstGeom prst="rect">
            <a:avLst/>
          </a:prstGeom>
        </p:spPr>
        <p:txBody>
          <a:bodyPr/>
          <a:lstStyle/>
          <a:p>
            <a:r>
              <a:rPr lang="de-DE" sz="1000" dirty="0" smtClean="0"/>
              <a:t>(1) Dargestellte Effekte beziehen sich auf EBT-Beitrag in 2020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xmlns="" val="15604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3538724"/>
              </p:ext>
            </p:extLst>
          </p:nvPr>
        </p:nvGraphicFramePr>
        <p:xfrm>
          <a:off x="360000" y="1417982"/>
          <a:ext cx="10082713" cy="5458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EBT der SWMS: Strategische Projektinvestitionen in 2010 bis 2012 führen zu positiver EBT-Entwicklung ab 2013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73252" y="1417982"/>
            <a:ext cx="1706300" cy="318051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800"/>
              </a:spcBef>
              <a:buNone/>
            </a:pPr>
            <a:r>
              <a:rPr lang="de-DE" sz="1400" dirty="0" smtClean="0"/>
              <a:t>EBT (Mio. €)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8600662" y="1563755"/>
            <a:ext cx="1736034" cy="265043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b="1" dirty="0" smtClean="0"/>
              <a:t>Stand 17.11.2010</a:t>
            </a:r>
            <a:endParaRPr kumimoji="0" lang="de-DE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2213113" y="2054087"/>
            <a:ext cx="4094921" cy="1152939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Anmerkungen:</a:t>
            </a:r>
          </a:p>
          <a:p>
            <a:pPr marL="171450" indent="-171450" defTabSz="995363">
              <a:spcBef>
                <a:spcPts val="800"/>
              </a:spcBef>
            </a:pPr>
            <a:r>
              <a:rPr lang="de-DE" sz="1400" dirty="0" smtClean="0"/>
              <a:t>Zielszenario entspricht Planung 2011</a:t>
            </a:r>
          </a:p>
          <a:p>
            <a:pPr marL="171450" indent="-171450" defTabSz="995363">
              <a:spcBef>
                <a:spcPts val="800"/>
              </a:spcBef>
            </a:pPr>
            <a:r>
              <a:rPr lang="de-DE" sz="1400" dirty="0" smtClean="0"/>
              <a:t>Nullszenario um strategische Projekte bereinigt</a:t>
            </a:r>
          </a:p>
          <a:p>
            <a:pPr marL="171450" indent="-171450" defTabSz="995363">
              <a:spcBef>
                <a:spcPts val="800"/>
              </a:spcBef>
            </a:pP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4"/>
          </p:nvPr>
        </p:nvSpPr>
        <p:spPr>
          <a:xfrm>
            <a:off x="381004" y="7193644"/>
            <a:ext cx="1419225" cy="333375"/>
          </a:xfrm>
        </p:spPr>
        <p:txBody>
          <a:bodyPr/>
          <a:lstStyle/>
          <a:p>
            <a:fld id="{424FA27F-0001-4AC3-A30C-F09659E985BD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584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058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Agenda</a:t>
            </a:r>
            <a:endParaRPr lang="de-DE" noProof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Wesentliche Herausforderungen der kommenden Jahre</a:t>
            </a:r>
            <a:endParaRPr lang="de-DE" b="1" noProof="0" dirty="0" smtClean="0"/>
          </a:p>
        </p:txBody>
      </p:sp>
      <p:sp>
        <p:nvSpPr>
          <p:cNvPr id="10" name="Inhaltsplatzhalter 9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de-DE" dirty="0"/>
              <a:t>Vision und </a:t>
            </a:r>
            <a:r>
              <a:rPr lang="de-DE" dirty="0" smtClean="0"/>
              <a:t>Strategie – Kernelemente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DE" dirty="0" smtClean="0"/>
              <a:t>Auswirkungen der geplanten Maßnahmen</a:t>
            </a:r>
            <a:endParaRPr lang="de-DE" noProof="0" dirty="0" smtClean="0"/>
          </a:p>
        </p:txBody>
      </p:sp>
      <p:sp>
        <p:nvSpPr>
          <p:cNvPr id="12" name="Inhaltsplatzhalter 1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buNone/>
            </a:pPr>
            <a:r>
              <a:rPr lang="de-DE" noProof="0" dirty="0" smtClean="0"/>
              <a:t> 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buNone/>
            </a:pPr>
            <a:r>
              <a:rPr lang="de-DE" noProof="0" smtClean="0"/>
              <a:t> </a:t>
            </a:r>
            <a:endParaRPr lang="de-DE" noProof="0" dirty="0" smtClean="0"/>
          </a:p>
        </p:txBody>
      </p:sp>
      <p:sp>
        <p:nvSpPr>
          <p:cNvPr id="14" name="Inhaltsplatzhalter 1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 </a:t>
            </a:r>
            <a:endParaRPr lang="en-US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el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Zwischen den externen Anforderungen und der Ergebnisentwicklung ohne Zusatzmaßnahmen entsteht eine Lücke</a:t>
            </a:r>
            <a:endParaRPr lang="de-DE" noProof="0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Entwicklung bei "Nichts tun"</a:t>
            </a:r>
            <a:endParaRPr lang="de-DE" dirty="0"/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179261" indent="-179261"/>
            <a:endParaRPr lang="de-DE" dirty="0" smtClean="0"/>
          </a:p>
          <a:p>
            <a:pPr marL="179261" indent="-179261">
              <a:buNone/>
            </a:pPr>
            <a:endParaRPr lang="de-DE" dirty="0" smtClean="0"/>
          </a:p>
          <a:p>
            <a:pPr marL="179261" indent="-179261">
              <a:buNone/>
            </a:pPr>
            <a:endParaRPr lang="de-DE" dirty="0" smtClean="0"/>
          </a:p>
          <a:p>
            <a:pPr marL="258581" indent="-179261"/>
            <a:r>
              <a:rPr lang="de-DE" dirty="0" smtClean="0"/>
              <a:t>KWK-Vergütung rückläufig</a:t>
            </a:r>
          </a:p>
          <a:p>
            <a:pPr marL="258581" indent="-179261"/>
            <a:r>
              <a:rPr lang="de-DE" dirty="0" smtClean="0"/>
              <a:t>CO</a:t>
            </a:r>
            <a:r>
              <a:rPr lang="de-DE" baseline="-25000" dirty="0" smtClean="0"/>
              <a:t>2</a:t>
            </a:r>
            <a:r>
              <a:rPr lang="de-DE" dirty="0" smtClean="0"/>
              <a:t>-Ersteigerung kostenpflichtig</a:t>
            </a:r>
          </a:p>
          <a:p>
            <a:pPr marL="258581" indent="-179261"/>
            <a:r>
              <a:rPr lang="de-DE" dirty="0" smtClean="0"/>
              <a:t>Rückläufige Kundenbindung</a:t>
            </a:r>
          </a:p>
          <a:p>
            <a:pPr marL="258581" indent="-179261"/>
            <a:r>
              <a:rPr lang="de-DE" dirty="0" err="1" smtClean="0"/>
              <a:t>Anreizregulierung</a:t>
            </a:r>
            <a:endParaRPr lang="de-DE" dirty="0" smtClean="0"/>
          </a:p>
          <a:p>
            <a:pPr marL="258581" indent="-179261"/>
            <a:r>
              <a:rPr lang="de-DE" dirty="0" smtClean="0"/>
              <a:t>Begrenzte Preiserhöhungsspielräume</a:t>
            </a:r>
          </a:p>
          <a:p>
            <a:pPr marL="258581" indent="-179261"/>
            <a:r>
              <a:rPr lang="de-DE" dirty="0" smtClean="0"/>
              <a:t>Zunehmende Brennstoffkosten</a:t>
            </a:r>
          </a:p>
          <a:p>
            <a:pPr marL="258581" indent="-179261"/>
            <a:r>
              <a:rPr lang="de-DE" dirty="0" smtClean="0"/>
              <a:t>Sinkender Strom-/Gasverbrauch je Haushalt</a:t>
            </a:r>
          </a:p>
          <a:p>
            <a:pPr marL="258581" indent="-179261">
              <a:buNone/>
            </a:pPr>
            <a:endParaRPr lang="de-DE" dirty="0"/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Wesentliche Treiber/Ursachen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403144" y="2173359"/>
            <a:ext cx="581026" cy="368116"/>
          </a:xfrm>
          <a:prstGeom prst="rect">
            <a:avLst/>
          </a:prstGeom>
          <a:noFill/>
        </p:spPr>
        <p:txBody>
          <a:bodyPr wrap="squar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EBT</a:t>
            </a:r>
          </a:p>
        </p:txBody>
      </p:sp>
      <p:sp>
        <p:nvSpPr>
          <p:cNvPr id="41" name="Freeform 2"/>
          <p:cNvSpPr>
            <a:spLocks/>
          </p:cNvSpPr>
          <p:nvPr/>
        </p:nvSpPr>
        <p:spPr bwMode="auto">
          <a:xfrm>
            <a:off x="941673" y="2188242"/>
            <a:ext cx="3862635" cy="410481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63"/>
              </a:cxn>
              <a:cxn ang="0">
                <a:pos x="771" y="363"/>
              </a:cxn>
            </a:cxnLst>
            <a:rect l="0" t="0" r="r" b="b"/>
            <a:pathLst>
              <a:path w="771" h="363">
                <a:moveTo>
                  <a:pt x="0" y="0"/>
                </a:moveTo>
                <a:lnTo>
                  <a:pt x="0" y="363"/>
                </a:lnTo>
                <a:lnTo>
                  <a:pt x="771" y="363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45" name="Textfeld 44"/>
          <p:cNvSpPr txBox="1"/>
          <p:nvPr/>
        </p:nvSpPr>
        <p:spPr>
          <a:xfrm>
            <a:off x="696583" y="6359310"/>
            <a:ext cx="527903" cy="368116"/>
          </a:xfrm>
          <a:prstGeom prst="rect">
            <a:avLst/>
          </a:prstGeom>
          <a:noFill/>
        </p:spPr>
        <p:txBody>
          <a:bodyPr wrap="non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2010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1500933" y="6359310"/>
            <a:ext cx="512643" cy="368116"/>
          </a:xfrm>
          <a:prstGeom prst="rect">
            <a:avLst/>
          </a:prstGeom>
          <a:noFill/>
        </p:spPr>
        <p:txBody>
          <a:bodyPr wrap="non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2011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290025" y="6359310"/>
            <a:ext cx="527903" cy="368116"/>
          </a:xfrm>
          <a:prstGeom prst="rect">
            <a:avLst/>
          </a:prstGeom>
          <a:noFill/>
        </p:spPr>
        <p:txBody>
          <a:bodyPr wrap="non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2012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3086749" y="6359310"/>
            <a:ext cx="527903" cy="368116"/>
          </a:xfrm>
          <a:prstGeom prst="rect">
            <a:avLst/>
          </a:prstGeom>
          <a:noFill/>
        </p:spPr>
        <p:txBody>
          <a:bodyPr wrap="non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2013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3883468" y="6359310"/>
            <a:ext cx="527903" cy="368116"/>
          </a:xfrm>
          <a:prstGeom prst="rect">
            <a:avLst/>
          </a:prstGeom>
          <a:noFill/>
        </p:spPr>
        <p:txBody>
          <a:bodyPr wrap="non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2014</a:t>
            </a:r>
          </a:p>
        </p:txBody>
      </p:sp>
      <p:sp>
        <p:nvSpPr>
          <p:cNvPr id="54" name="Gleichschenkliges Dreieck 53"/>
          <p:cNvSpPr/>
          <p:nvPr/>
        </p:nvSpPr>
        <p:spPr bwMode="auto">
          <a:xfrm rot="16200000">
            <a:off x="902776" y="2707107"/>
            <a:ext cx="3582735" cy="3589151"/>
          </a:xfrm>
          <a:prstGeom prst="triangl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5974" tIns="35974" rIns="35974" bIns="35974" numCol="1" rtlCol="0" anchor="t" anchorCtr="0" compatLnSpc="1">
            <a:prstTxWarp prst="textNoShape">
              <a:avLst/>
            </a:prstTxWarp>
          </a:bodyPr>
          <a:lstStyle/>
          <a:p>
            <a:pPr defTabSz="994661">
              <a:spcBef>
                <a:spcPts val="800"/>
              </a:spcBef>
              <a:buNone/>
            </a:pPr>
            <a:endParaRPr lang="de-DE" sz="1600" dirty="0" err="1" smtClean="0"/>
          </a:p>
        </p:txBody>
      </p:sp>
      <p:cxnSp>
        <p:nvCxnSpPr>
          <p:cNvPr id="64" name="Gerade Verbindung 63"/>
          <p:cNvCxnSpPr>
            <a:stCxn id="54" idx="0"/>
          </p:cNvCxnSpPr>
          <p:nvPr/>
        </p:nvCxnSpPr>
        <p:spPr bwMode="auto">
          <a:xfrm rot="10800000" flipH="1">
            <a:off x="899572" y="2419678"/>
            <a:ext cx="4190514" cy="20820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cxnSp>
        <p:nvCxnSpPr>
          <p:cNvPr id="69" name="Gerade Verbindung 68"/>
          <p:cNvCxnSpPr>
            <a:stCxn id="54" idx="0"/>
          </p:cNvCxnSpPr>
          <p:nvPr/>
        </p:nvCxnSpPr>
        <p:spPr bwMode="auto">
          <a:xfrm rot="10800000" flipH="1" flipV="1">
            <a:off x="899572" y="4501681"/>
            <a:ext cx="4190514" cy="20744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2"/>
            </a:solidFill>
            <a:prstDash val="dash"/>
            <a:round/>
            <a:headEnd type="none" w="lg" len="med"/>
            <a:tailEnd type="none" w="lg" len="med"/>
          </a:ln>
          <a:effectLst/>
        </p:spPr>
      </p:cxnSp>
      <p:sp>
        <p:nvSpPr>
          <p:cNvPr id="56" name="Textfeld 55"/>
          <p:cNvSpPr txBox="1"/>
          <p:nvPr/>
        </p:nvSpPr>
        <p:spPr>
          <a:xfrm>
            <a:off x="178223" y="4139232"/>
            <a:ext cx="995560" cy="663582"/>
          </a:xfrm>
          <a:prstGeom prst="rect">
            <a:avLst/>
          </a:prstGeom>
          <a:noFill/>
        </p:spPr>
        <p:txBody>
          <a:bodyPr wrap="squar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€ 10 </a:t>
            </a:r>
            <a:br>
              <a:rPr lang="de-DE" sz="1600" dirty="0" smtClean="0"/>
            </a:br>
            <a:r>
              <a:rPr lang="de-DE" sz="1600" dirty="0" smtClean="0"/>
              <a:t>Mio.</a:t>
            </a:r>
          </a:p>
        </p:txBody>
      </p:sp>
      <p:cxnSp>
        <p:nvCxnSpPr>
          <p:cNvPr id="61" name="Gerade Verbindung mit Pfeil 60"/>
          <p:cNvCxnSpPr/>
          <p:nvPr/>
        </p:nvCxnSpPr>
        <p:spPr bwMode="auto">
          <a:xfrm>
            <a:off x="829226" y="4506764"/>
            <a:ext cx="209991" cy="1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hteck 29"/>
          <p:cNvSpPr/>
          <p:nvPr/>
        </p:nvSpPr>
        <p:spPr>
          <a:xfrm rot="1529027">
            <a:off x="1640519" y="5316009"/>
            <a:ext cx="1616019" cy="387734"/>
          </a:xfrm>
          <a:prstGeom prst="rect">
            <a:avLst/>
          </a:prstGeom>
        </p:spPr>
        <p:txBody>
          <a:bodyPr wrap="none" lIns="91376" tIns="45688" rIns="91376" bIns="45688">
            <a:spAutoFit/>
          </a:bodyPr>
          <a:lstStyle/>
          <a:p>
            <a:pPr>
              <a:buNone/>
            </a:pPr>
            <a:r>
              <a:rPr lang="de-DE" sz="1600" dirty="0" smtClean="0"/>
              <a:t> "Null" Strategie</a:t>
            </a:r>
          </a:p>
        </p:txBody>
      </p:sp>
      <p:sp>
        <p:nvSpPr>
          <p:cNvPr id="31" name="Rechteck 30"/>
          <p:cNvSpPr/>
          <p:nvPr/>
        </p:nvSpPr>
        <p:spPr>
          <a:xfrm rot="20010164">
            <a:off x="811872" y="3240570"/>
            <a:ext cx="4017317" cy="387734"/>
          </a:xfrm>
          <a:prstGeom prst="rect">
            <a:avLst/>
          </a:prstGeom>
        </p:spPr>
        <p:txBody>
          <a:bodyPr wrap="none" lIns="91376" tIns="45688" rIns="91376" bIns="45688">
            <a:spAutoFit/>
          </a:bodyPr>
          <a:lstStyle/>
          <a:p>
            <a:pPr>
              <a:buNone/>
            </a:pPr>
            <a:r>
              <a:rPr lang="de-DE" sz="1600" dirty="0" smtClean="0"/>
              <a:t>Ergebnisanforderungen der Stadt Münster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116698" y="4321528"/>
            <a:ext cx="796721" cy="368116"/>
          </a:xfrm>
          <a:prstGeom prst="rect">
            <a:avLst/>
          </a:prstGeom>
          <a:noFill/>
        </p:spPr>
        <p:txBody>
          <a:bodyPr wrap="square" lIns="35974" tIns="35974" rIns="35974" bIns="35974" rtlCol="0">
            <a:spAutoFit/>
          </a:bodyPr>
          <a:lstStyle/>
          <a:p>
            <a:pPr algn="ctr">
              <a:spcBef>
                <a:spcPts val="800"/>
              </a:spcBef>
              <a:buNone/>
            </a:pPr>
            <a:r>
              <a:rPr lang="de-DE" sz="1600" dirty="0" smtClean="0"/>
              <a:t>"GAP"</a:t>
            </a: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Fortsetzung des Status Quo ("Nullszenario") würde entsprechend zu einem deutlich sinkenden EBT der SWMS führen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de-DE" dirty="0" smtClean="0"/>
              <a:t>Quelle: Strategie-Monitoring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3</a:t>
            </a:fld>
            <a:endParaRPr lang="de-DE"/>
          </a:p>
        </p:txBody>
      </p:sp>
      <p:graphicFrame>
        <p:nvGraphicFramePr>
          <p:cNvPr id="5" name="Diagramm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2877644"/>
              </p:ext>
            </p:extLst>
          </p:nvPr>
        </p:nvGraphicFramePr>
        <p:xfrm>
          <a:off x="360000" y="1404730"/>
          <a:ext cx="9972000" cy="495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hteck 5"/>
          <p:cNvSpPr/>
          <p:nvPr/>
        </p:nvSpPr>
        <p:spPr bwMode="auto">
          <a:xfrm>
            <a:off x="3975652" y="2054085"/>
            <a:ext cx="5923722" cy="2398645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Anmerkungen:</a:t>
            </a:r>
          </a:p>
          <a:p>
            <a:pPr marL="171450" indent="-171450" defTabSz="995363">
              <a:spcBef>
                <a:spcPts val="800"/>
              </a:spcBef>
            </a:pPr>
            <a:r>
              <a:rPr lang="de-DE" sz="1400" dirty="0" smtClean="0"/>
              <a:t>Nullszenario enthält keine strategischen Projekte, d.h. Planung 2010 und 2011 wurde um bereits enthaltene strategische Projekte bereinigt</a:t>
            </a:r>
          </a:p>
          <a:p>
            <a:pPr marL="171450" indent="-171450" defTabSz="995363">
              <a:spcBef>
                <a:spcPts val="800"/>
              </a:spcBef>
            </a:pPr>
            <a:r>
              <a:rPr lang="de-DE" sz="1400" dirty="0" smtClean="0"/>
              <a:t>Enthalten sind jedoch die im laufenden Tagesgeschäft </a:t>
            </a:r>
            <a:r>
              <a:rPr lang="de-DE" sz="1400" dirty="0"/>
              <a:t>möglichen </a:t>
            </a:r>
            <a:r>
              <a:rPr lang="de-DE" sz="1400" dirty="0" smtClean="0"/>
              <a:t>Kostensenkungen sowie die am Markt durchsetzbaren Preispassungen </a:t>
            </a:r>
          </a:p>
          <a:p>
            <a:pPr marL="171450" indent="-171450" defTabSz="995363">
              <a:spcBef>
                <a:spcPts val="800"/>
              </a:spcBef>
            </a:pPr>
            <a:r>
              <a:rPr lang="de-DE" sz="1400" dirty="0" smtClean="0"/>
              <a:t>Enthaltene Gesamtkompensation hierdurch rund € 40 Mio., d. h. rund zwei Drittel des zu erwartenden Ergebnisdruckes</a:t>
            </a:r>
          </a:p>
        </p:txBody>
      </p:sp>
    </p:spTree>
    <p:extLst>
      <p:ext uri="{BB962C8B-B14F-4D97-AF65-F5344CB8AC3E}">
        <p14:creationId xmlns:p14="http://schemas.microsoft.com/office/powerpoint/2010/main" xmlns="" val="183544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058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Agenda</a:t>
            </a:r>
            <a:endParaRPr lang="de-DE" noProof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e-DE" b="0" dirty="0"/>
              <a:t>Wesentliche Herausforderungen der kommenden Jahre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idx="10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de-DE" b="1" dirty="0" smtClean="0"/>
              <a:t>Vision und Strategie – Kernelemente</a:t>
            </a:r>
            <a:endParaRPr lang="de-DE" b="1" noProof="0" dirty="0" smtClean="0"/>
          </a:p>
        </p:txBody>
      </p:sp>
      <p:sp>
        <p:nvSpPr>
          <p:cNvPr id="11" name="Inhaltsplatzhalter 10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DE" dirty="0"/>
              <a:t>Auswirkungen der geplanten Maßnahmen</a:t>
            </a:r>
          </a:p>
        </p:txBody>
      </p:sp>
      <p:sp>
        <p:nvSpPr>
          <p:cNvPr id="12" name="Inhaltsplatzhalter 11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noProof="0" dirty="0" smtClean="0"/>
          </a:p>
        </p:txBody>
      </p:sp>
      <p:sp>
        <p:nvSpPr>
          <p:cNvPr id="13" name="Inhaltsplatzhalter 1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noProof="0" dirty="0" smtClean="0"/>
          </a:p>
        </p:txBody>
      </p:sp>
      <p:sp>
        <p:nvSpPr>
          <p:cNvPr id="14" name="Inhaltsplatzhalter 1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Unsere Vision 2020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Die Stadtwerke Münster sind der umfassende Infrastrukturdienstleister in der Region Münsterland.</a:t>
            </a:r>
          </a:p>
          <a:p>
            <a:endParaRPr lang="de-DE" dirty="0" smtClean="0"/>
          </a:p>
          <a:p>
            <a:r>
              <a:rPr lang="de-DE" dirty="0" smtClean="0"/>
              <a:t>Unseren Kunden bieten wir innovative, kommunale Mehrwertdienste, mit denen wir uns vom Wettbewerb deutlich abgrenzen</a:t>
            </a:r>
          </a:p>
          <a:p>
            <a:endParaRPr lang="de-DE" dirty="0" smtClean="0"/>
          </a:p>
          <a:p>
            <a:r>
              <a:rPr lang="de-DE" dirty="0" smtClean="0"/>
              <a:t>Die Stadtwerke Münster werden eine nachhaltige CO</a:t>
            </a:r>
            <a:r>
              <a:rPr lang="de-DE" baseline="-25000" dirty="0" smtClean="0"/>
              <a:t>2</a:t>
            </a:r>
            <a:r>
              <a:rPr lang="de-DE" dirty="0" smtClean="0"/>
              <a:t>-Senkung sowie einen massiven Ausbau erneuerbarer Energien in und außerhalb von Münster vorantreiben</a:t>
            </a:r>
          </a:p>
          <a:p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Strategischer Rahmen: Qualitative strategische Ziele 2020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1400" dirty="0" smtClean="0"/>
              <a:t>Qualitative strategische Ziele (Auswahl)</a:t>
            </a:r>
            <a:endParaRPr lang="de-DE" sz="1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1400" dirty="0" smtClean="0"/>
              <a:t>Ausdehnung des Infrastrukturportfolios (z. B. Abwasser, Signalanlagen, Straßenbeleuchtung etc.)</a:t>
            </a:r>
          </a:p>
          <a:p>
            <a:r>
              <a:rPr lang="de-DE" sz="1400" dirty="0" smtClean="0"/>
              <a:t>Erweiterung der Leistungsspektrums um weitere Dienst-</a:t>
            </a:r>
            <a:r>
              <a:rPr lang="de-DE" sz="1400" dirty="0" err="1" smtClean="0"/>
              <a:t>leistungen</a:t>
            </a:r>
            <a:r>
              <a:rPr lang="de-DE" sz="1400" dirty="0" smtClean="0"/>
              <a:t> im Sinne "kommunaler Mehrwertdienste" (z. B. </a:t>
            </a:r>
            <a:r>
              <a:rPr lang="de-DE" sz="1400" dirty="0" err="1" smtClean="0"/>
              <a:t>Contracting</a:t>
            </a:r>
            <a:r>
              <a:rPr lang="de-DE" sz="1400" dirty="0" smtClean="0"/>
              <a:t>, </a:t>
            </a:r>
            <a:r>
              <a:rPr lang="de-DE" sz="1400" dirty="0" err="1" smtClean="0"/>
              <a:t>PlusCard</a:t>
            </a:r>
            <a:r>
              <a:rPr lang="de-DE" sz="1400" dirty="0" smtClean="0"/>
              <a:t>-Angebote, </a:t>
            </a:r>
            <a:r>
              <a:rPr lang="de-DE" sz="1400" dirty="0" err="1" smtClean="0"/>
              <a:t>Münster:Transpa-rent</a:t>
            </a:r>
            <a:r>
              <a:rPr lang="de-DE" sz="1400" dirty="0" smtClean="0"/>
              <a:t>, 60plus Abo, E-Mobilität)</a:t>
            </a:r>
          </a:p>
          <a:p>
            <a:r>
              <a:rPr lang="de-DE" sz="1400" dirty="0" smtClean="0"/>
              <a:t>Ausdehnung des regionalen Fokus auf das Umland (z. B. durch Kooperationen und/oder Konzessionsgewinnung oder direkte Kundengewinnung)</a:t>
            </a:r>
          </a:p>
          <a:p>
            <a:r>
              <a:rPr lang="de-DE" sz="1400" dirty="0" smtClean="0"/>
              <a:t>Deutliche Steigerung des Anteils erneuerbarer Energien: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sowohl in der Erzeugung als auch im Vertrieb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innerhalb und außerhalb Münster (auch International)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Sowohl direkte als auch Fondsbeteiligungen</a:t>
            </a:r>
          </a:p>
          <a:p>
            <a:r>
              <a:rPr lang="de-DE" sz="1400" dirty="0" smtClean="0"/>
              <a:t>Nachhaltige CO-2 Senkung im Verkehr, u. a. durch 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Ausweitung des ÖPNV-Marktanteils (Modal Split)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Reduktion des CO-2 Ausstoßes je Bus</a:t>
            </a:r>
          </a:p>
          <a:p>
            <a:pPr lvl="1">
              <a:spcBef>
                <a:spcPts val="0"/>
              </a:spcBef>
            </a:pPr>
            <a:r>
              <a:rPr lang="de-DE" sz="1400" dirty="0" smtClean="0"/>
              <a:t>Förderung </a:t>
            </a:r>
            <a:r>
              <a:rPr lang="de-DE" sz="1400" dirty="0" err="1" smtClean="0"/>
              <a:t>Elekromobilität</a:t>
            </a:r>
            <a:endParaRPr lang="de-DE" sz="1400" dirty="0" smtClean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1400" dirty="0" smtClean="0"/>
              <a:t>Immobilienerwerb</a:t>
            </a:r>
            <a:br>
              <a:rPr lang="de-DE" sz="1400" dirty="0" smtClean="0"/>
            </a:br>
            <a:endParaRPr lang="de-DE" sz="1400" dirty="0" smtClean="0"/>
          </a:p>
          <a:p>
            <a:r>
              <a:rPr lang="de-DE" sz="1400" dirty="0" smtClean="0"/>
              <a:t>Privatwirtschaftliche Dienstleistungen, z. B. Handwerksarbeiten in privaten Haushalten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endParaRPr lang="de-DE" sz="1400" dirty="0" smtClean="0"/>
          </a:p>
          <a:p>
            <a:r>
              <a:rPr lang="de-DE" sz="1400" dirty="0" smtClean="0"/>
              <a:t>Konzessionswettbewerb und/oder Anteilserwerb in ferngelegenen Regionen (z. B. über 150 km von Münster entfernt)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1400" dirty="0" smtClean="0"/>
              <a:t>Außerhalb des strategischen Rahmens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xmlns="" val="16099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strategischen Ziele und Maßnahmen der Stadtwerke Münster lassen sich nach Geschäftsfeldern/Bereichen systematisieren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60000" y="2380867"/>
            <a:ext cx="2160000" cy="298660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Strategische Ziele</a:t>
            </a: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Verkehr</a:t>
            </a:r>
            <a:b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</a:b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(K4 + T32)</a:t>
            </a:r>
            <a:r>
              <a:rPr kumimoji="0" lang="de-DE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2964000" y="2392645"/>
            <a:ext cx="2160000" cy="298660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Strategische Ziele</a:t>
            </a: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Erzeugung &amp; Energiewirtschaft</a:t>
            </a:r>
            <a:endParaRPr kumimoji="0" lang="de-DE" sz="1600" b="1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>
                <a:solidFill>
                  <a:schemeClr val="bg1"/>
                </a:solidFill>
              </a:rPr>
              <a:t>(T4 + K2)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5568000" y="2392645"/>
            <a:ext cx="2160000" cy="298660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Strategische Ziele</a:t>
            </a: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Netze</a:t>
            </a:r>
            <a:r>
              <a:rPr lang="de-DE" sz="1600" b="1" dirty="0" smtClean="0">
                <a:solidFill>
                  <a:schemeClr val="bg1"/>
                </a:solidFill>
              </a:rPr>
              <a:t/>
            </a:r>
            <a:br>
              <a:rPr lang="de-DE" sz="1600" b="1" dirty="0" smtClean="0">
                <a:solidFill>
                  <a:schemeClr val="bg1"/>
                </a:solidFill>
              </a:rPr>
            </a:b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(T1</a:t>
            </a:r>
            <a:r>
              <a:rPr kumimoji="0" lang="de-DE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+ NG)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8172000" y="2392645"/>
            <a:ext cx="2160000" cy="298660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Strategische Ziele</a:t>
            </a:r>
            <a:endParaRPr lang="de-DE" sz="1600" b="1" dirty="0" smtClean="0">
              <a:solidFill>
                <a:schemeClr val="bg1"/>
              </a:solidFill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Vertrieb</a:t>
            </a:r>
            <a:b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</a:b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>
                <a:solidFill>
                  <a:schemeClr val="bg1"/>
                </a:solidFill>
              </a:rPr>
              <a:t>(K1)</a:t>
            </a: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360000" y="5448981"/>
            <a:ext cx="9972000" cy="104594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dirty="0" smtClean="0"/>
              <a:t>Abgeleitete </a:t>
            </a:r>
            <a:r>
              <a:rPr kumimoji="0" lang="de-DE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Zielsetzungen der Servicebereiche/Stäbe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(K3 + K01 + K02</a:t>
            </a:r>
            <a:r>
              <a:rPr kumimoji="0" lang="de-DE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+ </a:t>
            </a:r>
            <a:r>
              <a:rPr kumimoji="0" lang="de-DE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T01 + T05)</a:t>
            </a:r>
            <a:r>
              <a:rPr kumimoji="0" lang="de-DE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de-DE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Gleichschenkliges Dreieck 11"/>
          <p:cNvSpPr/>
          <p:nvPr/>
        </p:nvSpPr>
        <p:spPr bwMode="auto">
          <a:xfrm>
            <a:off x="360000" y="1265189"/>
            <a:ext cx="9972000" cy="1045948"/>
          </a:xfrm>
          <a:prstGeom prst="triangl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600" b="1" dirty="0" smtClean="0">
                <a:solidFill>
                  <a:schemeClr val="bg1"/>
                </a:solidFill>
              </a:rPr>
              <a:t>Übergeordnete </a:t>
            </a:r>
            <a:br>
              <a:rPr lang="de-DE" sz="1600" b="1" dirty="0" smtClean="0">
                <a:solidFill>
                  <a:schemeClr val="bg1"/>
                </a:solidFill>
              </a:rPr>
            </a:br>
            <a:r>
              <a:rPr lang="de-DE" sz="1600" b="1" dirty="0" smtClean="0">
                <a:solidFill>
                  <a:schemeClr val="bg1"/>
                </a:solidFill>
              </a:rPr>
              <a:t>Strategische Ziele des Gesamtunternehmens</a:t>
            </a:r>
          </a:p>
          <a:p>
            <a:pPr marL="0" marR="0" indent="0" algn="ctr" defTabSz="995363" rtl="0" eaLnBrk="1" fontAlgn="base" latinLnBrk="0" hangingPunct="1">
              <a:lnSpc>
                <a:spcPct val="12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4FA27F-0001-4AC3-A30C-F09659E985BD}" type="slidenum">
              <a:rPr lang="de-DE" smtClean="0"/>
              <a:pPr/>
              <a:t>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für den Verkehr: Den Spagat von Verlustsenkung und Angebotserweiterung meistern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Kern-Herausforderungen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Wesentliche Strategische Ziele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Definierte Strategische Projekte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Hoher Anteil Individualverkehr (Auto und Fahrrad) in Münster; </a:t>
            </a:r>
          </a:p>
          <a:p>
            <a:r>
              <a:rPr lang="de-DE" dirty="0" smtClean="0"/>
              <a:t>Infrastrukturelle Nachteile des ÖPNV gegenüber Individualverkehr</a:t>
            </a:r>
          </a:p>
          <a:p>
            <a:r>
              <a:rPr lang="de-DE" dirty="0" smtClean="0"/>
              <a:t>Saisonal, tageszeitlich und </a:t>
            </a:r>
            <a:r>
              <a:rPr lang="de-DE" dirty="0" err="1" smtClean="0"/>
              <a:t>witte-rungsbedingte</a:t>
            </a:r>
            <a:r>
              <a:rPr lang="de-DE" dirty="0" smtClean="0"/>
              <a:t> stark unterschied-</a:t>
            </a:r>
            <a:r>
              <a:rPr lang="de-DE" dirty="0" err="1" smtClean="0"/>
              <a:t>liche</a:t>
            </a:r>
            <a:r>
              <a:rPr lang="de-DE" dirty="0" smtClean="0"/>
              <a:t> Auslastung</a:t>
            </a:r>
          </a:p>
          <a:p>
            <a:r>
              <a:rPr lang="de-DE" dirty="0" smtClean="0"/>
              <a:t>Hohe Abhängigkeit von politischer Willensbildung (z. B. Nahverkehrs-plan)</a:t>
            </a:r>
            <a:endParaRPr lang="de-DE" dirty="0"/>
          </a:p>
          <a:p>
            <a:r>
              <a:rPr lang="de-DE" dirty="0" smtClean="0"/>
              <a:t>Aufrechterhaltung eines </a:t>
            </a:r>
            <a:r>
              <a:rPr lang="de-DE" dirty="0" err="1" smtClean="0"/>
              <a:t>wettbe-werbsfähiger</a:t>
            </a:r>
            <a:r>
              <a:rPr lang="de-DE" dirty="0" smtClean="0"/>
              <a:t> </a:t>
            </a:r>
            <a:r>
              <a:rPr lang="de-DE" dirty="0"/>
              <a:t>Tarifvertrag </a:t>
            </a:r>
            <a:r>
              <a:rPr lang="de-DE" dirty="0" smtClean="0"/>
              <a:t>VSM</a:t>
            </a:r>
          </a:p>
          <a:p>
            <a:r>
              <a:rPr lang="de-DE" dirty="0" smtClean="0"/>
              <a:t>…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CO-2 senkende und leistungssteigernde Maßnahmen teilweise mit negativem EBT-Effekt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269875" indent="-179388"/>
            <a:r>
              <a:rPr lang="de-DE" dirty="0"/>
              <a:t>Erhöhung der Verkehrsleistung (Modal Split) von 10,4% auf 15,0</a:t>
            </a:r>
            <a:r>
              <a:rPr lang="de-DE" dirty="0" smtClean="0"/>
              <a:t>%,</a:t>
            </a:r>
          </a:p>
          <a:p>
            <a:pPr marL="269875" indent="-179388"/>
            <a:r>
              <a:rPr lang="de-DE" dirty="0" smtClean="0"/>
              <a:t>Verteidigung </a:t>
            </a:r>
            <a:r>
              <a:rPr lang="de-DE" dirty="0"/>
              <a:t>der guten </a:t>
            </a:r>
            <a:r>
              <a:rPr lang="de-DE" dirty="0" err="1"/>
              <a:t>Platzierung</a:t>
            </a:r>
            <a:r>
              <a:rPr lang="de-DE" dirty="0"/>
              <a:t> im Kundenbarometer</a:t>
            </a:r>
          </a:p>
          <a:p>
            <a:pPr marL="269875" indent="-179388"/>
            <a:r>
              <a:rPr lang="de-DE" dirty="0"/>
              <a:t>Reduzierung des CO</a:t>
            </a:r>
            <a:r>
              <a:rPr lang="de-DE" baseline="-25000" dirty="0"/>
              <a:t>2</a:t>
            </a:r>
            <a:r>
              <a:rPr lang="de-DE" dirty="0"/>
              <a:t>-Ausstoßes je </a:t>
            </a:r>
            <a:r>
              <a:rPr lang="de-DE" dirty="0" smtClean="0"/>
              <a:t>Fahrzeug</a:t>
            </a:r>
          </a:p>
          <a:p>
            <a:pPr marL="269875" lvl="1" indent="-179388">
              <a:buSzPct val="120000"/>
              <a:buFont typeface="Arial" pitchFamily="34" charset="0"/>
              <a:buChar char="•"/>
            </a:pPr>
            <a:r>
              <a:rPr lang="de-DE" dirty="0"/>
              <a:t>Senkung des Verlustes je Fahrgast um 20%</a:t>
            </a:r>
          </a:p>
          <a:p>
            <a:pPr marL="269875" lvl="1" indent="-179388">
              <a:buSzPct val="120000"/>
              <a:buFont typeface="Arial" pitchFamily="34" charset="0"/>
              <a:buChar char="•"/>
            </a:pPr>
            <a:r>
              <a:rPr lang="de-DE" dirty="0"/>
              <a:t>Effizienzsteigerungen (Übergang VSM und private Anbieter) </a:t>
            </a:r>
          </a:p>
          <a:p>
            <a:pPr marL="269875" lvl="1" indent="-179388">
              <a:buSzPct val="120000"/>
              <a:buFont typeface="Arial" pitchFamily="34" charset="0"/>
              <a:buChar char="•"/>
            </a:pPr>
            <a:r>
              <a:rPr lang="de-DE" dirty="0"/>
              <a:t>Kooperationen (KOSMOS, Westfalenbus-Betriebshof, RVM</a:t>
            </a:r>
            <a:r>
              <a:rPr lang="de-DE" dirty="0" smtClean="0"/>
              <a:t>?)</a:t>
            </a:r>
          </a:p>
          <a:p>
            <a:pPr marL="269875" lvl="1" indent="-179388">
              <a:buSzPct val="120000"/>
              <a:buFont typeface="Arial" pitchFamily="34" charset="0"/>
              <a:buChar char="•"/>
            </a:pPr>
            <a:r>
              <a:rPr lang="de-DE" dirty="0" smtClean="0"/>
              <a:t>…</a:t>
            </a:r>
          </a:p>
          <a:p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 smtClean="0"/>
              <a:t>Plus Card</a:t>
            </a:r>
          </a:p>
          <a:p>
            <a:r>
              <a:rPr lang="de-DE" dirty="0" smtClean="0"/>
              <a:t>Kooperation RVM</a:t>
            </a:r>
          </a:p>
          <a:p>
            <a:r>
              <a:rPr lang="de-DE" dirty="0" smtClean="0"/>
              <a:t>CO-2 neutraler Fuhrpark</a:t>
            </a:r>
          </a:p>
          <a:p>
            <a:r>
              <a:rPr lang="de-DE" dirty="0" smtClean="0"/>
              <a:t>Leistungsausbau ÖPNV SWMS (Pull)</a:t>
            </a:r>
          </a:p>
          <a:p>
            <a:r>
              <a:rPr lang="de-DE" dirty="0" err="1" smtClean="0"/>
              <a:t>Pushstrategie</a:t>
            </a:r>
            <a:r>
              <a:rPr lang="de-DE" dirty="0" smtClean="0"/>
              <a:t> Stadt Münster</a:t>
            </a:r>
          </a:p>
          <a:p>
            <a:r>
              <a:rPr lang="de-DE" dirty="0" smtClean="0"/>
              <a:t>WLE</a:t>
            </a:r>
          </a:p>
          <a:p>
            <a:r>
              <a:rPr lang="de-DE" dirty="0" smtClean="0"/>
              <a:t>E-Mobilität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3345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KRIOS-Präsentatations-Mastervorlage-2010-05-13-d">
  <a:themeElements>
    <a:clrScheme name="SWMS-Design">
      <a:dk1>
        <a:srgbClr val="000000"/>
      </a:dk1>
      <a:lt1>
        <a:srgbClr val="FFFFFF"/>
      </a:lt1>
      <a:dk2>
        <a:srgbClr val="817F84"/>
      </a:dk2>
      <a:lt2>
        <a:srgbClr val="C3C4C7"/>
      </a:lt2>
      <a:accent1>
        <a:srgbClr val="00A6EB"/>
      </a:accent1>
      <a:accent2>
        <a:srgbClr val="23BEF0"/>
      </a:accent2>
      <a:accent3>
        <a:srgbClr val="80D0F4"/>
      </a:accent3>
      <a:accent4>
        <a:srgbClr val="BAE4F9"/>
      </a:accent4>
      <a:accent5>
        <a:srgbClr val="E0F3FC"/>
      </a:accent5>
      <a:accent6>
        <a:srgbClr val="FFFFFF"/>
      </a:accent6>
      <a:hlink>
        <a:srgbClr val="508200"/>
      </a:hlink>
      <a:folHlink>
        <a:srgbClr val="78C3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20000"/>
          </a:lnSpc>
          <a:spcBef>
            <a:spcPts val="8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lg" len="med"/>
          <a:tailEnd type="none" w="lg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noAutofit/>
      </a:bodyPr>
      <a:lstStyle>
        <a:defPPr>
          <a:spcBef>
            <a:spcPts val="800"/>
          </a:spcBef>
          <a:buNone/>
          <a:defRPr sz="1600" dirty="0" err="1" smtClean="0"/>
        </a:defPPr>
      </a:lstStyle>
    </a:txDef>
  </a:objectDefaults>
  <a:extraClrSchemeLst>
    <a:extraClrScheme>
      <a:clrScheme name="1_Standarddesign 1">
        <a:dk1>
          <a:srgbClr val="000000"/>
        </a:dk1>
        <a:lt1>
          <a:srgbClr val="FAFAC8"/>
        </a:lt1>
        <a:dk2>
          <a:srgbClr val="284100"/>
        </a:dk2>
        <a:lt2>
          <a:srgbClr val="4D4D4D"/>
        </a:lt2>
        <a:accent1>
          <a:srgbClr val="B4E696"/>
        </a:accent1>
        <a:accent2>
          <a:srgbClr val="284100"/>
        </a:accent2>
        <a:accent3>
          <a:srgbClr val="FCFCE0"/>
        </a:accent3>
        <a:accent4>
          <a:srgbClr val="000000"/>
        </a:accent4>
        <a:accent5>
          <a:srgbClr val="D6F0C9"/>
        </a:accent5>
        <a:accent6>
          <a:srgbClr val="233A00"/>
        </a:accent6>
        <a:hlink>
          <a:srgbClr val="508200"/>
        </a:hlink>
        <a:folHlink>
          <a:srgbClr val="78C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284100"/>
        </a:dk2>
        <a:lt2>
          <a:srgbClr val="4D4D4D"/>
        </a:lt2>
        <a:accent1>
          <a:srgbClr val="B4E696"/>
        </a:accent1>
        <a:accent2>
          <a:srgbClr val="284100"/>
        </a:accent2>
        <a:accent3>
          <a:srgbClr val="FFFFFF"/>
        </a:accent3>
        <a:accent4>
          <a:srgbClr val="000000"/>
        </a:accent4>
        <a:accent5>
          <a:srgbClr val="D6F0C9"/>
        </a:accent5>
        <a:accent6>
          <a:srgbClr val="233A00"/>
        </a:accent6>
        <a:hlink>
          <a:srgbClr val="508200"/>
        </a:hlink>
        <a:folHlink>
          <a:srgbClr val="78C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_KRIOS-Präsentatations-Mastervorlage-2010-05-13-d</Template>
  <TotalTime>0</TotalTime>
  <Words>1137</Words>
  <Application>Microsoft Office PowerPoint</Application>
  <PresentationFormat>Benutzerdefiniert</PresentationFormat>
  <Paragraphs>241</Paragraphs>
  <Slides>16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_KRIOS-Präsentatations-Mastervorlage-2010-05-13-d</vt:lpstr>
      <vt:lpstr>Stadtwerke Münster  Strategische Perspektiven 2020    Dr. Henning Müller-Tengelmann Dr. Andreas Hoffknecht  </vt:lpstr>
      <vt:lpstr>Agenda</vt:lpstr>
      <vt:lpstr>Zwischen den externen Anforderungen und der Ergebnisentwicklung ohne Zusatzmaßnahmen entsteht eine Lücke</vt:lpstr>
      <vt:lpstr>Die Fortsetzung des Status Quo ("Nullszenario") würde entsprechend zu einem deutlich sinkenden EBT der SWMS führen</vt:lpstr>
      <vt:lpstr>Agenda</vt:lpstr>
      <vt:lpstr>Unsere Vision 2020</vt:lpstr>
      <vt:lpstr>Strategischer Rahmen: Qualitative strategische Ziele 2020</vt:lpstr>
      <vt:lpstr>Die strategischen Ziele und Maßnahmen der Stadtwerke Münster lassen sich nach Geschäftsfeldern/Bereichen systematisieren</vt:lpstr>
      <vt:lpstr>Ziele für den Verkehr: Den Spagat von Verlustsenkung und Angebotserweiterung meistern</vt:lpstr>
      <vt:lpstr>Ziele für die Erzeugung und Energiewirtschaft: Deutlicher EBT-Zugewinn durch massiven Zubau bei Erneuerbaren und KWK</vt:lpstr>
      <vt:lpstr>Ziele für die Netze: Erlösrückgang aus Anreizregulierung kompensieren</vt:lpstr>
      <vt:lpstr>Ziele für den Vertrieb: Den Mengen- und Margenverfall im Stammgebiet kompensieren</vt:lpstr>
      <vt:lpstr>Agenda</vt:lpstr>
      <vt:lpstr>Die strategischen Projekte erwirtschaften kumuliert 2020 einen EBT-Beitrag von über € 25 Mio.</vt:lpstr>
      <vt:lpstr>Stadtwerke Münster – Strategische Perspektiven 2020: Executive Summary</vt:lpstr>
      <vt:lpstr>EBT der SWMS: Strategische Projektinvestitionen in 2010 bis 2012 führen zu positiver EBT-Entwicklung ab 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Stadtwerke Münster 2020 – Strategie-Workshop 2 –</dc:title>
  <dc:creator>Amalaswintha</dc:creator>
  <cp:lastModifiedBy>hartmsu</cp:lastModifiedBy>
  <cp:revision>121</cp:revision>
  <cp:lastPrinted>2001-11-12T17:21:51Z</cp:lastPrinted>
  <dcterms:created xsi:type="dcterms:W3CDTF">2010-06-01T11:09:55Z</dcterms:created>
  <dcterms:modified xsi:type="dcterms:W3CDTF">2011-03-22T15:14:43Z</dcterms:modified>
</cp:coreProperties>
</file>